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319" r:id="rId3"/>
    <p:sldId id="297" r:id="rId4"/>
    <p:sldId id="296" r:id="rId5"/>
    <p:sldId id="300" r:id="rId6"/>
    <p:sldId id="257" r:id="rId7"/>
    <p:sldId id="304" r:id="rId8"/>
    <p:sldId id="258" r:id="rId9"/>
    <p:sldId id="259" r:id="rId10"/>
    <p:sldId id="260" r:id="rId11"/>
    <p:sldId id="261" r:id="rId12"/>
    <p:sldId id="262" r:id="rId13"/>
    <p:sldId id="263" r:id="rId14"/>
    <p:sldId id="264" r:id="rId15"/>
    <p:sldId id="265" r:id="rId16"/>
    <p:sldId id="266" r:id="rId17"/>
    <p:sldId id="267" r:id="rId18"/>
    <p:sldId id="268" r:id="rId19"/>
  </p:sldIdLst>
  <p:sldSz cx="10693400" cy="7569200"/>
  <p:notesSz cx="10693400" cy="75692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27"/>
  </p:normalViewPr>
  <p:slideViewPr>
    <p:cSldViewPr>
      <p:cViewPr varScale="1">
        <p:scale>
          <a:sx n="84" d="100"/>
          <a:sy n="84" d="100"/>
        </p:scale>
        <p:origin x="632"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12E40E3-2282-C340-B352-BD722EBBE3E9}" type="datetimeFigureOut">
              <a:rPr lang="en-US" smtClean="0"/>
              <a:t>10/8/18</a:t>
            </a:fld>
            <a:endParaRPr lang="en-US"/>
          </a:p>
        </p:txBody>
      </p:sp>
      <p:sp>
        <p:nvSpPr>
          <p:cNvPr id="4" name="Segnaposto immagine diapositiva 3"/>
          <p:cNvSpPr>
            <a:spLocks noGrp="1" noRot="1" noChangeAspect="1"/>
          </p:cNvSpPr>
          <p:nvPr>
            <p:ph type="sldImg" idx="2"/>
          </p:nvPr>
        </p:nvSpPr>
        <p:spPr>
          <a:xfrm>
            <a:off x="3541713" y="946150"/>
            <a:ext cx="3609975" cy="2554288"/>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1069975" y="3643313"/>
            <a:ext cx="8553450" cy="2979737"/>
          </a:xfrm>
          <a:prstGeom prst="rect">
            <a:avLst/>
          </a:prstGeom>
        </p:spPr>
        <p:txBody>
          <a:bodyPr vert="horz" lIns="91440" tIns="45720" rIns="91440" bIns="45720" rtlCol="0"/>
          <a:lstStyle/>
          <a:p>
            <a:r>
              <a:rPr lang="it-IT"/>
              <a:t>Modifica gli stili del testo dello schema
Secondo livello
Terzo livello
Quarto livello
Quinto livello</a:t>
            </a:r>
            <a:endParaRPr lang="en-US"/>
          </a:p>
        </p:txBody>
      </p:sp>
      <p:sp>
        <p:nvSpPr>
          <p:cNvPr id="6" name="Segnaposto piè di pagina 5"/>
          <p:cNvSpPr>
            <a:spLocks noGrp="1"/>
          </p:cNvSpPr>
          <p:nvPr>
            <p:ph type="ftr" sz="quarter" idx="4"/>
          </p:nvPr>
        </p:nvSpPr>
        <p:spPr>
          <a:xfrm>
            <a:off x="0" y="718978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6057900" y="7189788"/>
            <a:ext cx="4632325" cy="379412"/>
          </a:xfrm>
          <a:prstGeom prst="rect">
            <a:avLst/>
          </a:prstGeom>
        </p:spPr>
        <p:txBody>
          <a:bodyPr vert="horz" lIns="91440" tIns="45720" rIns="91440" bIns="45720" rtlCol="0" anchor="b"/>
          <a:lstStyle>
            <a:lvl1pPr algn="r">
              <a:defRPr sz="1200"/>
            </a:lvl1pPr>
          </a:lstStyle>
          <a:p>
            <a:fld id="{BD620D43-0A64-7D47-A0BF-38F650A4B949}" type="slidenum">
              <a:rPr lang="en-US" smtClean="0"/>
              <a:t>‹N›</a:t>
            </a:fld>
            <a:endParaRPr lang="en-US"/>
          </a:p>
        </p:txBody>
      </p:sp>
    </p:spTree>
    <p:extLst>
      <p:ext uri="{BB962C8B-B14F-4D97-AF65-F5344CB8AC3E}">
        <p14:creationId xmlns:p14="http://schemas.microsoft.com/office/powerpoint/2010/main" val="374731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2</a:t>
            </a:fld>
            <a:endParaRPr lang="es-ES"/>
          </a:p>
        </p:txBody>
      </p:sp>
    </p:spTree>
    <p:extLst>
      <p:ext uri="{BB962C8B-B14F-4D97-AF65-F5344CB8AC3E}">
        <p14:creationId xmlns:p14="http://schemas.microsoft.com/office/powerpoint/2010/main" val="5286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3</a:t>
            </a:fld>
            <a:endParaRPr lang="es-ES"/>
          </a:p>
        </p:txBody>
      </p:sp>
    </p:spTree>
    <p:extLst>
      <p:ext uri="{BB962C8B-B14F-4D97-AF65-F5344CB8AC3E}">
        <p14:creationId xmlns:p14="http://schemas.microsoft.com/office/powerpoint/2010/main" val="31952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4</a:t>
            </a:fld>
            <a:endParaRPr lang="es-ES"/>
          </a:p>
        </p:txBody>
      </p:sp>
    </p:spTree>
    <p:extLst>
      <p:ext uri="{BB962C8B-B14F-4D97-AF65-F5344CB8AC3E}">
        <p14:creationId xmlns:p14="http://schemas.microsoft.com/office/powerpoint/2010/main" val="332312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5</a:t>
            </a:fld>
            <a:endParaRPr lang="es-ES"/>
          </a:p>
        </p:txBody>
      </p:sp>
    </p:spTree>
    <p:extLst>
      <p:ext uri="{BB962C8B-B14F-4D97-AF65-F5344CB8AC3E}">
        <p14:creationId xmlns:p14="http://schemas.microsoft.com/office/powerpoint/2010/main" val="65322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7</a:t>
            </a:fld>
            <a:endParaRPr lang="es-ES"/>
          </a:p>
        </p:txBody>
      </p:sp>
    </p:spTree>
    <p:extLst>
      <p:ext uri="{BB962C8B-B14F-4D97-AF65-F5344CB8AC3E}">
        <p14:creationId xmlns:p14="http://schemas.microsoft.com/office/powerpoint/2010/main" val="2584057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215503" y="771904"/>
            <a:ext cx="1078230" cy="6014720"/>
          </a:xfrm>
          <a:custGeom>
            <a:avLst/>
            <a:gdLst/>
            <a:ahLst/>
            <a:cxnLst/>
            <a:rect l="l" t="t" r="r" b="b"/>
            <a:pathLst>
              <a:path w="1078229" h="6014720">
                <a:moveTo>
                  <a:pt x="8636" y="0"/>
                </a:moveTo>
                <a:lnTo>
                  <a:pt x="0" y="0"/>
                </a:lnTo>
                <a:lnTo>
                  <a:pt x="253" y="761"/>
                </a:lnTo>
                <a:lnTo>
                  <a:pt x="1069205" y="6014466"/>
                </a:lnTo>
                <a:lnTo>
                  <a:pt x="1077723" y="6014466"/>
                </a:lnTo>
                <a:lnTo>
                  <a:pt x="1077723" y="6013704"/>
                </a:lnTo>
                <a:lnTo>
                  <a:pt x="8636" y="0"/>
                </a:lnTo>
                <a:close/>
              </a:path>
            </a:pathLst>
          </a:custGeom>
          <a:solidFill>
            <a:srgbClr val="BFBFBF"/>
          </a:solidFill>
        </p:spPr>
        <p:txBody>
          <a:bodyPr wrap="square" lIns="0" tIns="0" rIns="0" bIns="0" rtlCol="0"/>
          <a:lstStyle/>
          <a:p>
            <a:endParaRPr/>
          </a:p>
        </p:txBody>
      </p:sp>
      <p:sp>
        <p:nvSpPr>
          <p:cNvPr id="17" name="bk object 17"/>
          <p:cNvSpPr/>
          <p:nvPr/>
        </p:nvSpPr>
        <p:spPr>
          <a:xfrm>
            <a:off x="6508877" y="3995928"/>
            <a:ext cx="4184650" cy="2790825"/>
          </a:xfrm>
          <a:custGeom>
            <a:avLst/>
            <a:gdLst/>
            <a:ahLst/>
            <a:cxnLst/>
            <a:rect l="l" t="t" r="r" b="b"/>
            <a:pathLst>
              <a:path w="4184650" h="2790825">
                <a:moveTo>
                  <a:pt x="4181855" y="0"/>
                </a:moveTo>
                <a:lnTo>
                  <a:pt x="0" y="2788158"/>
                </a:lnTo>
                <a:lnTo>
                  <a:pt x="0" y="2790442"/>
                </a:lnTo>
                <a:lnTo>
                  <a:pt x="12570" y="2790442"/>
                </a:lnTo>
                <a:lnTo>
                  <a:pt x="4184147" y="8376"/>
                </a:lnTo>
                <a:lnTo>
                  <a:pt x="4184142" y="762"/>
                </a:lnTo>
                <a:lnTo>
                  <a:pt x="4181855" y="0"/>
                </a:lnTo>
                <a:close/>
              </a:path>
            </a:pathLst>
          </a:custGeom>
          <a:solidFill>
            <a:srgbClr val="D9D9D9"/>
          </a:solidFill>
        </p:spPr>
        <p:txBody>
          <a:bodyPr wrap="square" lIns="0" tIns="0" rIns="0" bIns="0" rtlCol="0"/>
          <a:lstStyle/>
          <a:p>
            <a:endParaRPr/>
          </a:p>
        </p:txBody>
      </p:sp>
      <p:sp>
        <p:nvSpPr>
          <p:cNvPr id="18" name="bk object 18"/>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824105" y="1117599"/>
            <a:ext cx="5045189" cy="4978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604010" y="4238752"/>
            <a:ext cx="7485380" cy="18923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1">
                <a:solidFill>
                  <a:srgbClr val="3F3F3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1">
                <a:solidFill>
                  <a:srgbClr val="3F3F3F"/>
                </a:solidFill>
                <a:latin typeface="Arial"/>
                <a:cs typeface="Arial"/>
              </a:defRPr>
            </a:lvl1pPr>
          </a:lstStyle>
          <a:p>
            <a:endParaRPr/>
          </a:p>
        </p:txBody>
      </p:sp>
      <p:sp>
        <p:nvSpPr>
          <p:cNvPr id="3" name="Holder 3"/>
          <p:cNvSpPr>
            <a:spLocks noGrp="1"/>
          </p:cNvSpPr>
          <p:nvPr>
            <p:ph sz="half" idx="2"/>
          </p:nvPr>
        </p:nvSpPr>
        <p:spPr>
          <a:xfrm>
            <a:off x="534670" y="1740916"/>
            <a:ext cx="4651629" cy="499567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40916"/>
            <a:ext cx="4651629" cy="499567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1">
                <a:solidFill>
                  <a:srgbClr val="3F3F3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215503" y="771904"/>
            <a:ext cx="1078230" cy="6014720"/>
          </a:xfrm>
          <a:custGeom>
            <a:avLst/>
            <a:gdLst/>
            <a:ahLst/>
            <a:cxnLst/>
            <a:rect l="l" t="t" r="r" b="b"/>
            <a:pathLst>
              <a:path w="1078229" h="6014720">
                <a:moveTo>
                  <a:pt x="8636" y="0"/>
                </a:moveTo>
                <a:lnTo>
                  <a:pt x="0" y="0"/>
                </a:lnTo>
                <a:lnTo>
                  <a:pt x="254" y="762"/>
                </a:lnTo>
                <a:lnTo>
                  <a:pt x="1069200" y="6014466"/>
                </a:lnTo>
                <a:lnTo>
                  <a:pt x="1077722" y="6014466"/>
                </a:lnTo>
                <a:lnTo>
                  <a:pt x="1077722" y="6013704"/>
                </a:lnTo>
                <a:lnTo>
                  <a:pt x="8636" y="0"/>
                </a:lnTo>
                <a:close/>
              </a:path>
            </a:pathLst>
          </a:custGeom>
          <a:solidFill>
            <a:srgbClr val="BFBFBF"/>
          </a:solidFill>
        </p:spPr>
        <p:txBody>
          <a:bodyPr wrap="square" lIns="0" tIns="0" rIns="0" bIns="0" rtlCol="0"/>
          <a:lstStyle/>
          <a:p>
            <a:endParaRPr/>
          </a:p>
        </p:txBody>
      </p:sp>
      <p:sp>
        <p:nvSpPr>
          <p:cNvPr id="17" name="bk object 17"/>
          <p:cNvSpPr/>
          <p:nvPr/>
        </p:nvSpPr>
        <p:spPr>
          <a:xfrm>
            <a:off x="6508881" y="3995922"/>
            <a:ext cx="4184650" cy="2790825"/>
          </a:xfrm>
          <a:custGeom>
            <a:avLst/>
            <a:gdLst/>
            <a:ahLst/>
            <a:cxnLst/>
            <a:rect l="l" t="t" r="r" b="b"/>
            <a:pathLst>
              <a:path w="4184650" h="2790825">
                <a:moveTo>
                  <a:pt x="4181855" y="0"/>
                </a:moveTo>
                <a:lnTo>
                  <a:pt x="0" y="2788158"/>
                </a:lnTo>
                <a:lnTo>
                  <a:pt x="0" y="2790444"/>
                </a:lnTo>
                <a:lnTo>
                  <a:pt x="12560" y="2790444"/>
                </a:lnTo>
                <a:lnTo>
                  <a:pt x="4184141" y="8382"/>
                </a:lnTo>
                <a:lnTo>
                  <a:pt x="4184141" y="762"/>
                </a:lnTo>
                <a:lnTo>
                  <a:pt x="4181855" y="0"/>
                </a:lnTo>
                <a:close/>
              </a:path>
            </a:pathLst>
          </a:custGeom>
          <a:solidFill>
            <a:srgbClr val="D9D9D9"/>
          </a:solidFill>
        </p:spPr>
        <p:txBody>
          <a:bodyPr wrap="square" lIns="0" tIns="0" rIns="0" bIns="0" rtlCol="0"/>
          <a:lstStyle/>
          <a:p>
            <a:endParaRPr/>
          </a:p>
        </p:txBody>
      </p:sp>
      <p:sp>
        <p:nvSpPr>
          <p:cNvPr id="2" name="Holder 2"/>
          <p:cNvSpPr>
            <a:spLocks noGrp="1"/>
          </p:cNvSpPr>
          <p:nvPr>
            <p:ph type="title"/>
          </p:nvPr>
        </p:nvSpPr>
        <p:spPr>
          <a:xfrm>
            <a:off x="3461580" y="2320544"/>
            <a:ext cx="3770238" cy="345439"/>
          </a:xfrm>
          <a:prstGeom prst="rect">
            <a:avLst/>
          </a:prstGeom>
        </p:spPr>
        <p:txBody>
          <a:bodyPr wrap="square" lIns="0" tIns="0" rIns="0" bIns="0">
            <a:spAutoFit/>
          </a:bodyPr>
          <a:lstStyle>
            <a:lvl1pPr>
              <a:defRPr sz="2100" b="0" i="1">
                <a:solidFill>
                  <a:srgbClr val="3F3F3F"/>
                </a:solidFill>
                <a:latin typeface="Arial"/>
                <a:cs typeface="Arial"/>
              </a:defRPr>
            </a:lvl1pPr>
          </a:lstStyle>
          <a:p>
            <a:endParaRPr/>
          </a:p>
        </p:txBody>
      </p:sp>
      <p:sp>
        <p:nvSpPr>
          <p:cNvPr id="3" name="Holder 3"/>
          <p:cNvSpPr>
            <a:spLocks noGrp="1"/>
          </p:cNvSpPr>
          <p:nvPr>
            <p:ph type="body" idx="1"/>
          </p:nvPr>
        </p:nvSpPr>
        <p:spPr>
          <a:xfrm>
            <a:off x="663835" y="2002789"/>
            <a:ext cx="9365729" cy="38563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63835" y="6161065"/>
            <a:ext cx="891540" cy="142239"/>
          </a:xfrm>
          <a:prstGeom prst="rect">
            <a:avLst/>
          </a:prstGeom>
        </p:spPr>
        <p:txBody>
          <a:bodyPr wrap="square" lIns="0" tIns="0" rIns="0" bIns="0">
            <a:spAutoFit/>
          </a:bodyPr>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5" name="Holder 5"/>
          <p:cNvSpPr>
            <a:spLocks noGrp="1"/>
          </p:cNvSpPr>
          <p:nvPr>
            <p:ph type="dt" sz="half" idx="6"/>
          </p:nvPr>
        </p:nvSpPr>
        <p:spPr>
          <a:xfrm>
            <a:off x="534670" y="7039356"/>
            <a:ext cx="2459482" cy="3784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10/8/18</a:t>
            </a:fld>
            <a:endParaRPr lang="en-US"/>
          </a:p>
        </p:txBody>
      </p:sp>
      <p:sp>
        <p:nvSpPr>
          <p:cNvPr id="6" name="Holder 6"/>
          <p:cNvSpPr>
            <a:spLocks noGrp="1"/>
          </p:cNvSpPr>
          <p:nvPr>
            <p:ph type="sldNum" sz="quarter" idx="7"/>
          </p:nvPr>
        </p:nvSpPr>
        <p:spPr>
          <a:xfrm>
            <a:off x="7699248" y="7039356"/>
            <a:ext cx="2459482" cy="3784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WWW.NEMOSINEPROJECT.EU/" TargetMode="External"/><Relationship Id="rId5" Type="http://schemas.openxmlformats.org/officeDocument/2006/relationships/hyperlink" Target="http://WWW.ALINARI.COM/" TargetMode="External"/><Relationship Id="rId4" Type="http://schemas.openxmlformats.org/officeDocument/2006/relationships/hyperlink" Target="mailto:PAOLA.DEPOLO@ALINARI.IT"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76135" y="706590"/>
            <a:ext cx="2817264" cy="60144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39" y="776058"/>
            <a:ext cx="736201" cy="496755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175397" y="3625367"/>
            <a:ext cx="8279765" cy="1249680"/>
          </a:xfrm>
          <a:prstGeom prst="rect">
            <a:avLst/>
          </a:prstGeom>
        </p:spPr>
        <p:txBody>
          <a:bodyPr vert="horz" wrap="square" lIns="0" tIns="635" rIns="0" bIns="0" rtlCol="0">
            <a:spAutoFit/>
          </a:bodyPr>
          <a:lstStyle/>
          <a:p>
            <a:pPr marL="12065" marR="5080" indent="171450" algn="ctr">
              <a:lnSpc>
                <a:spcPct val="103200"/>
              </a:lnSpc>
              <a:spcBef>
                <a:spcPts val="5"/>
              </a:spcBef>
            </a:pPr>
            <a:r>
              <a:rPr sz="2500" i="1" spc="-30" dirty="0">
                <a:solidFill>
                  <a:srgbClr val="6D6440"/>
                </a:solidFill>
                <a:latin typeface="Trebuchet MS"/>
                <a:cs typeface="Trebuchet MS"/>
              </a:rPr>
              <a:t>Innovative packaging </a:t>
            </a:r>
            <a:r>
              <a:rPr sz="2500" i="1" spc="-25" dirty="0">
                <a:solidFill>
                  <a:srgbClr val="6D6440"/>
                </a:solidFill>
                <a:latin typeface="Trebuchet MS"/>
                <a:cs typeface="Trebuchet MS"/>
              </a:rPr>
              <a:t>solutions for storage and  </a:t>
            </a:r>
            <a:r>
              <a:rPr sz="2500" i="1" spc="-30" dirty="0">
                <a:solidFill>
                  <a:srgbClr val="6D6440"/>
                </a:solidFill>
                <a:latin typeface="Trebuchet MS"/>
                <a:cs typeface="Trebuchet MS"/>
              </a:rPr>
              <a:t>conservation </a:t>
            </a:r>
            <a:r>
              <a:rPr sz="2500" i="1" spc="-15" dirty="0">
                <a:solidFill>
                  <a:srgbClr val="6D6440"/>
                </a:solidFill>
                <a:latin typeface="Trebuchet MS"/>
                <a:cs typeface="Trebuchet MS"/>
              </a:rPr>
              <a:t>of </a:t>
            </a:r>
            <a:r>
              <a:rPr sz="2500" i="1" spc="-25" dirty="0">
                <a:solidFill>
                  <a:srgbClr val="6D6440"/>
                </a:solidFill>
                <a:latin typeface="Trebuchet MS"/>
                <a:cs typeface="Trebuchet MS"/>
              </a:rPr>
              <a:t>20th </a:t>
            </a:r>
            <a:r>
              <a:rPr sz="2500" i="1" spc="-30" dirty="0">
                <a:solidFill>
                  <a:srgbClr val="6D6440"/>
                </a:solidFill>
                <a:latin typeface="Trebuchet MS"/>
                <a:cs typeface="Trebuchet MS"/>
              </a:rPr>
              <a:t>century cultural heritage </a:t>
            </a:r>
            <a:r>
              <a:rPr sz="2500" i="1" spc="-15" dirty="0">
                <a:solidFill>
                  <a:srgbClr val="6D6440"/>
                </a:solidFill>
                <a:latin typeface="Trebuchet MS"/>
                <a:cs typeface="Trebuchet MS"/>
              </a:rPr>
              <a:t>of</a:t>
            </a:r>
            <a:r>
              <a:rPr sz="2500" i="1" spc="-145" dirty="0">
                <a:solidFill>
                  <a:srgbClr val="6D6440"/>
                </a:solidFill>
                <a:latin typeface="Trebuchet MS"/>
                <a:cs typeface="Trebuchet MS"/>
              </a:rPr>
              <a:t> </a:t>
            </a:r>
            <a:r>
              <a:rPr sz="2500" i="1" spc="-35" dirty="0">
                <a:solidFill>
                  <a:srgbClr val="6D6440"/>
                </a:solidFill>
                <a:latin typeface="Trebuchet MS"/>
                <a:cs typeface="Trebuchet MS"/>
              </a:rPr>
              <a:t>artefacts</a:t>
            </a:r>
            <a:endParaRPr sz="2500">
              <a:latin typeface="Trebuchet MS"/>
              <a:cs typeface="Trebuchet MS"/>
            </a:endParaRPr>
          </a:p>
          <a:p>
            <a:pPr marR="89535" algn="ctr">
              <a:lnSpc>
                <a:spcPct val="100000"/>
              </a:lnSpc>
              <a:spcBef>
                <a:spcPts val="540"/>
              </a:spcBef>
            </a:pPr>
            <a:r>
              <a:rPr sz="2500" i="1" spc="-30" dirty="0">
                <a:solidFill>
                  <a:srgbClr val="6D6440"/>
                </a:solidFill>
                <a:latin typeface="Trebuchet MS"/>
                <a:cs typeface="Trebuchet MS"/>
              </a:rPr>
              <a:t>based </a:t>
            </a:r>
            <a:r>
              <a:rPr sz="2500" i="1" spc="-15" dirty="0">
                <a:solidFill>
                  <a:srgbClr val="6D6440"/>
                </a:solidFill>
                <a:latin typeface="Trebuchet MS"/>
                <a:cs typeface="Trebuchet MS"/>
              </a:rPr>
              <a:t>on </a:t>
            </a:r>
            <a:r>
              <a:rPr sz="2500" i="1" spc="-30" dirty="0">
                <a:solidFill>
                  <a:srgbClr val="6D6440"/>
                </a:solidFill>
                <a:latin typeface="Trebuchet MS"/>
                <a:cs typeface="Trebuchet MS"/>
              </a:rPr>
              <a:t>cellulose</a:t>
            </a:r>
            <a:r>
              <a:rPr sz="2500" i="1" spc="-170" dirty="0">
                <a:solidFill>
                  <a:srgbClr val="6D6440"/>
                </a:solidFill>
                <a:latin typeface="Trebuchet MS"/>
                <a:cs typeface="Trebuchet MS"/>
              </a:rPr>
              <a:t> </a:t>
            </a:r>
            <a:r>
              <a:rPr sz="2500" i="1" spc="-30" dirty="0">
                <a:solidFill>
                  <a:srgbClr val="6D6440"/>
                </a:solidFill>
                <a:latin typeface="Trebuchet MS"/>
                <a:cs typeface="Trebuchet MS"/>
              </a:rPr>
              <a:t>derivative</a:t>
            </a:r>
            <a:endParaRPr sz="2500">
              <a:latin typeface="Trebuchet MS"/>
              <a:cs typeface="Trebuchet MS"/>
            </a:endParaRPr>
          </a:p>
        </p:txBody>
      </p:sp>
      <p:sp>
        <p:nvSpPr>
          <p:cNvPr id="5" name="object 5"/>
          <p:cNvSpPr/>
          <p:nvPr/>
        </p:nvSpPr>
        <p:spPr>
          <a:xfrm>
            <a:off x="4572044" y="1856266"/>
            <a:ext cx="1387820" cy="176372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561832" y="5635218"/>
            <a:ext cx="1534482" cy="1022121"/>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3241789" y="5696496"/>
            <a:ext cx="3258185" cy="608330"/>
          </a:xfrm>
          <a:prstGeom prst="rect">
            <a:avLst/>
          </a:prstGeom>
        </p:spPr>
        <p:txBody>
          <a:bodyPr vert="horz" wrap="square" lIns="0" tIns="12700" rIns="0" bIns="0" rtlCol="0">
            <a:spAutoFit/>
          </a:bodyPr>
          <a:lstStyle/>
          <a:p>
            <a:pPr marL="43815">
              <a:lnSpc>
                <a:spcPts val="2295"/>
              </a:lnSpc>
              <a:spcBef>
                <a:spcPts val="100"/>
              </a:spcBef>
            </a:pPr>
            <a:r>
              <a:rPr sz="2000" b="1" spc="-5" dirty="0">
                <a:latin typeface="Trebuchet MS"/>
                <a:cs typeface="Trebuchet MS"/>
              </a:rPr>
              <a:t>PAOLA DE POLO</a:t>
            </a:r>
            <a:r>
              <a:rPr sz="2000" b="1" spc="-160" dirty="0">
                <a:latin typeface="Trebuchet MS"/>
                <a:cs typeface="Trebuchet MS"/>
              </a:rPr>
              <a:t> </a:t>
            </a:r>
            <a:r>
              <a:rPr sz="2000" b="1" spc="-5" dirty="0">
                <a:latin typeface="Trebuchet MS"/>
                <a:cs typeface="Trebuchet MS"/>
              </a:rPr>
              <a:t>SAIBANTI</a:t>
            </a:r>
            <a:endParaRPr sz="2000">
              <a:latin typeface="Trebuchet MS"/>
              <a:cs typeface="Trebuchet MS"/>
            </a:endParaRPr>
          </a:p>
          <a:p>
            <a:pPr marL="12700">
              <a:lnSpc>
                <a:spcPts val="2295"/>
              </a:lnSpc>
            </a:pPr>
            <a:r>
              <a:rPr sz="2000" i="1" spc="-15" dirty="0">
                <a:latin typeface="Times New Roman"/>
                <a:cs typeface="Times New Roman"/>
              </a:rPr>
              <a:t>FRATELLI </a:t>
            </a:r>
            <a:r>
              <a:rPr sz="2000" i="1" spc="-5" dirty="0">
                <a:latin typeface="Times New Roman"/>
                <a:cs typeface="Times New Roman"/>
              </a:rPr>
              <a:t>ALINARI IDEA</a:t>
            </a:r>
            <a:r>
              <a:rPr sz="2000" i="1" spc="-85" dirty="0">
                <a:latin typeface="Times New Roman"/>
                <a:cs typeface="Times New Roman"/>
              </a:rPr>
              <a:t> SPA</a:t>
            </a:r>
            <a:endParaRPr sz="2000">
              <a:latin typeface="Times New Roman"/>
              <a:cs typeface="Times New Roman"/>
            </a:endParaRPr>
          </a:p>
        </p:txBody>
      </p:sp>
      <p:sp>
        <p:nvSpPr>
          <p:cNvPr id="8" name="object 8"/>
          <p:cNvSpPr txBox="1"/>
          <p:nvPr/>
        </p:nvSpPr>
        <p:spPr>
          <a:xfrm>
            <a:off x="6773341" y="6010732"/>
            <a:ext cx="1689100" cy="238760"/>
          </a:xfrm>
          <a:prstGeom prst="rect">
            <a:avLst/>
          </a:prstGeom>
        </p:spPr>
        <p:txBody>
          <a:bodyPr vert="horz" wrap="square" lIns="0" tIns="12700" rIns="0" bIns="0" rtlCol="0">
            <a:spAutoFit/>
          </a:bodyPr>
          <a:lstStyle/>
          <a:p>
            <a:pPr marL="12700">
              <a:lnSpc>
                <a:spcPct val="100000"/>
              </a:lnSpc>
              <a:spcBef>
                <a:spcPts val="100"/>
              </a:spcBef>
            </a:pPr>
            <a:r>
              <a:rPr sz="1400" b="1" i="1" spc="-10" dirty="0">
                <a:solidFill>
                  <a:srgbClr val="6D6440"/>
                </a:solidFill>
                <a:latin typeface="Arial-BoldItalicMT"/>
                <a:cs typeface="Arial-BoldItalicMT"/>
              </a:rPr>
              <a:t>GA760801 </a:t>
            </a:r>
            <a:r>
              <a:rPr sz="1400" i="1" spc="-10" dirty="0">
                <a:solidFill>
                  <a:srgbClr val="6D6440"/>
                </a:solidFill>
                <a:latin typeface="Arial"/>
                <a:cs typeface="Arial"/>
              </a:rPr>
              <a:t>funded</a:t>
            </a:r>
            <a:r>
              <a:rPr sz="1400" i="1" spc="-165" dirty="0">
                <a:solidFill>
                  <a:srgbClr val="6D6440"/>
                </a:solidFill>
                <a:latin typeface="Arial"/>
                <a:cs typeface="Arial"/>
              </a:rPr>
              <a:t> </a:t>
            </a:r>
            <a:r>
              <a:rPr sz="1400" i="1" spc="-10" dirty="0">
                <a:solidFill>
                  <a:srgbClr val="6D6440"/>
                </a:solidFill>
                <a:latin typeface="Arial"/>
                <a:cs typeface="Arial"/>
              </a:rPr>
              <a:t>by</a:t>
            </a:r>
            <a:endParaRPr sz="1400">
              <a:latin typeface="Arial"/>
              <a:cs typeface="Arial"/>
            </a:endParaRPr>
          </a:p>
        </p:txBody>
      </p:sp>
      <p:sp>
        <p:nvSpPr>
          <p:cNvPr id="9" name="object 9"/>
          <p:cNvSpPr txBox="1">
            <a:spLocks noGrp="1"/>
          </p:cNvSpPr>
          <p:nvPr>
            <p:ph type="title"/>
          </p:nvPr>
        </p:nvSpPr>
        <p:spPr>
          <a:xfrm>
            <a:off x="4061561" y="764323"/>
            <a:ext cx="2122805" cy="330200"/>
          </a:xfrm>
          <a:prstGeom prst="rect">
            <a:avLst/>
          </a:prstGeom>
        </p:spPr>
        <p:txBody>
          <a:bodyPr vert="horz" wrap="square" lIns="0" tIns="12700" rIns="0" bIns="0" rtlCol="0">
            <a:spAutoFit/>
          </a:bodyPr>
          <a:lstStyle/>
          <a:p>
            <a:pPr marL="12700">
              <a:lnSpc>
                <a:spcPct val="100000"/>
              </a:lnSpc>
              <a:spcBef>
                <a:spcPts val="100"/>
              </a:spcBef>
            </a:pPr>
            <a:r>
              <a:rPr sz="2000" i="0" u="heavy" spc="-60" dirty="0">
                <a:solidFill>
                  <a:srgbClr val="000000"/>
                </a:solidFill>
                <a:uFill>
                  <a:solidFill>
                    <a:srgbClr val="000000"/>
                  </a:solidFill>
                </a:uFill>
                <a:latin typeface="Calibri"/>
                <a:cs typeface="Calibri"/>
              </a:rPr>
              <a:t>NanoInnovation</a:t>
            </a:r>
            <a:r>
              <a:rPr sz="2000" i="0" u="heavy" spc="-204" dirty="0">
                <a:solidFill>
                  <a:srgbClr val="000000"/>
                </a:solidFill>
                <a:uFill>
                  <a:solidFill>
                    <a:srgbClr val="000000"/>
                  </a:solidFill>
                </a:uFill>
                <a:latin typeface="Calibri"/>
                <a:cs typeface="Calibri"/>
              </a:rPr>
              <a:t> </a:t>
            </a:r>
            <a:r>
              <a:rPr sz="2000" i="0" u="heavy" spc="-45" dirty="0">
                <a:solidFill>
                  <a:srgbClr val="000000"/>
                </a:solidFill>
                <a:uFill>
                  <a:solidFill>
                    <a:srgbClr val="000000"/>
                  </a:solidFill>
                </a:uFill>
                <a:latin typeface="Calibri"/>
                <a:cs typeface="Calibri"/>
              </a:rPr>
              <a:t>2018</a:t>
            </a:r>
            <a:endParaRPr sz="2000">
              <a:latin typeface="Calibri"/>
              <a:cs typeface="Calibri"/>
            </a:endParaRPr>
          </a:p>
        </p:txBody>
      </p:sp>
      <p:sp>
        <p:nvSpPr>
          <p:cNvPr id="10" name="object 10"/>
          <p:cNvSpPr/>
          <p:nvPr/>
        </p:nvSpPr>
        <p:spPr>
          <a:xfrm>
            <a:off x="271272" y="5585967"/>
            <a:ext cx="2749557" cy="90172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807617" y="918568"/>
            <a:ext cx="1905" cy="1905"/>
          </a:xfrm>
          <a:custGeom>
            <a:avLst/>
            <a:gdLst/>
            <a:ahLst/>
            <a:cxnLst/>
            <a:rect l="l" t="t" r="r" b="b"/>
            <a:pathLst>
              <a:path w="1905" h="1905">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2" name="object 12"/>
          <p:cNvSpPr/>
          <p:nvPr/>
        </p:nvSpPr>
        <p:spPr>
          <a:xfrm>
            <a:off x="1807617" y="918568"/>
            <a:ext cx="1905" cy="1905"/>
          </a:xfrm>
          <a:custGeom>
            <a:avLst/>
            <a:gdLst/>
            <a:ahLst/>
            <a:cxnLst/>
            <a:rect l="l" t="t" r="r" b="b"/>
            <a:pathLst>
              <a:path w="1905" h="1905">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3" name="object 13"/>
          <p:cNvSpPr/>
          <p:nvPr/>
        </p:nvSpPr>
        <p:spPr>
          <a:xfrm>
            <a:off x="2826990" y="3676005"/>
            <a:ext cx="3175" cy="3175"/>
          </a:xfrm>
          <a:custGeom>
            <a:avLst/>
            <a:gdLst/>
            <a:ahLst/>
            <a:cxnLst/>
            <a:rect l="l" t="t" r="r" b="b"/>
            <a:pathLst>
              <a:path w="3175" h="3175">
                <a:moveTo>
                  <a:pt x="0" y="0"/>
                </a:moveTo>
                <a:lnTo>
                  <a:pt x="1028" y="1028"/>
                </a:lnTo>
                <a:lnTo>
                  <a:pt x="2044" y="2044"/>
                </a:lnTo>
                <a:lnTo>
                  <a:pt x="3073" y="3073"/>
                </a:lnTo>
              </a:path>
            </a:pathLst>
          </a:custGeom>
          <a:ln w="8978">
            <a:solidFill>
              <a:srgbClr val="000000"/>
            </a:solidFill>
          </a:ln>
        </p:spPr>
        <p:txBody>
          <a:bodyPr wrap="square" lIns="0" tIns="0" rIns="0" bIns="0" rtlCol="0"/>
          <a:lstStyle/>
          <a:p>
            <a:endParaRPr/>
          </a:p>
        </p:txBody>
      </p:sp>
      <p:sp>
        <p:nvSpPr>
          <p:cNvPr id="14" name="object 14"/>
          <p:cNvSpPr/>
          <p:nvPr/>
        </p:nvSpPr>
        <p:spPr>
          <a:xfrm>
            <a:off x="1991073" y="861418"/>
            <a:ext cx="1905" cy="1905"/>
          </a:xfrm>
          <a:custGeom>
            <a:avLst/>
            <a:gdLst/>
            <a:ahLst/>
            <a:cxnLst/>
            <a:rect l="l" t="t" r="r" b="b"/>
            <a:pathLst>
              <a:path w="1905" h="1905">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5" name="object 15"/>
          <p:cNvSpPr/>
          <p:nvPr/>
        </p:nvSpPr>
        <p:spPr>
          <a:xfrm>
            <a:off x="1019821" y="752476"/>
            <a:ext cx="1905" cy="1905"/>
          </a:xfrm>
          <a:custGeom>
            <a:avLst/>
            <a:gdLst/>
            <a:ahLst/>
            <a:cxnLst/>
            <a:rect l="l" t="t" r="r" b="b"/>
            <a:pathLst>
              <a:path w="1905" h="1904">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6" name="object 16"/>
          <p:cNvSpPr/>
          <p:nvPr/>
        </p:nvSpPr>
        <p:spPr>
          <a:xfrm>
            <a:off x="1369469" y="886321"/>
            <a:ext cx="6350" cy="0"/>
          </a:xfrm>
          <a:custGeom>
            <a:avLst/>
            <a:gdLst/>
            <a:ahLst/>
            <a:cxnLst/>
            <a:rect l="l" t="t" r="r" b="b"/>
            <a:pathLst>
              <a:path w="6350">
                <a:moveTo>
                  <a:pt x="6248" y="0"/>
                </a:moveTo>
                <a:lnTo>
                  <a:pt x="0" y="0"/>
                </a:lnTo>
              </a:path>
            </a:pathLst>
          </a:custGeom>
          <a:ln w="8978">
            <a:solidFill>
              <a:srgbClr val="000000"/>
            </a:solidFill>
          </a:ln>
        </p:spPr>
        <p:txBody>
          <a:bodyPr wrap="square" lIns="0" tIns="0" rIns="0" bIns="0" rtlCol="0"/>
          <a:lstStyle/>
          <a:p>
            <a:endParaRPr/>
          </a:p>
        </p:txBody>
      </p:sp>
      <p:sp>
        <p:nvSpPr>
          <p:cNvPr id="17" name="object 17"/>
          <p:cNvSpPr txBox="1"/>
          <p:nvPr/>
        </p:nvSpPr>
        <p:spPr>
          <a:xfrm>
            <a:off x="1505864" y="1204696"/>
            <a:ext cx="828040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“Nanomaterials and advanced solutions for the restoration of Cultural</a:t>
            </a:r>
            <a:r>
              <a:rPr sz="2000" spc="-45" dirty="0">
                <a:latin typeface="Calibri"/>
                <a:cs typeface="Calibri"/>
              </a:rPr>
              <a:t> </a:t>
            </a:r>
            <a:r>
              <a:rPr sz="2000" spc="-5" dirty="0">
                <a:latin typeface="Calibri"/>
                <a:cs typeface="Calibri"/>
              </a:rPr>
              <a:t>Heritage”</a:t>
            </a:r>
            <a:endParaRPr sz="20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792355" y="297849"/>
            <a:ext cx="3611879" cy="497840"/>
          </a:xfrm>
          <a:prstGeom prst="rect">
            <a:avLst/>
          </a:prstGeom>
        </p:spPr>
        <p:txBody>
          <a:bodyPr vert="horz" wrap="square" lIns="0" tIns="12700" rIns="0" bIns="0" rtlCol="0">
            <a:spAutoFit/>
          </a:bodyPr>
          <a:lstStyle/>
          <a:p>
            <a:pPr marL="12700">
              <a:lnSpc>
                <a:spcPct val="100000"/>
              </a:lnSpc>
              <a:spcBef>
                <a:spcPts val="100"/>
              </a:spcBef>
            </a:pPr>
            <a:r>
              <a:rPr sz="3100" i="0" spc="10" dirty="0">
                <a:solidFill>
                  <a:srgbClr val="585858"/>
                </a:solidFill>
                <a:latin typeface="Trebuchet MS"/>
                <a:cs typeface="Trebuchet MS"/>
              </a:rPr>
              <a:t>NEMOSINE</a:t>
            </a:r>
            <a:r>
              <a:rPr sz="3100" i="0" spc="0" dirty="0">
                <a:solidFill>
                  <a:srgbClr val="585858"/>
                </a:solidFill>
                <a:latin typeface="Trebuchet MS"/>
                <a:cs typeface="Trebuchet MS"/>
              </a:rPr>
              <a:t> </a:t>
            </a:r>
            <a:r>
              <a:rPr sz="3100" i="0" spc="15" dirty="0">
                <a:solidFill>
                  <a:srgbClr val="585858"/>
                </a:solidFill>
                <a:latin typeface="Trebuchet MS"/>
                <a:cs typeface="Trebuchet MS"/>
              </a:rPr>
              <a:t>CONCEPT</a:t>
            </a:r>
            <a:endParaRPr sz="3100" dirty="0">
              <a:latin typeface="Trebuchet MS"/>
              <a:cs typeface="Trebuchet MS"/>
            </a:endParaRPr>
          </a:p>
        </p:txBody>
      </p:sp>
      <p:sp>
        <p:nvSpPr>
          <p:cNvPr id="5" name="object 5"/>
          <p:cNvSpPr txBox="1"/>
          <p:nvPr/>
        </p:nvSpPr>
        <p:spPr>
          <a:xfrm>
            <a:off x="663835" y="1188434"/>
            <a:ext cx="8203565" cy="1224566"/>
          </a:xfrm>
          <a:prstGeom prst="rect">
            <a:avLst/>
          </a:prstGeom>
        </p:spPr>
        <p:txBody>
          <a:bodyPr vert="horz" wrap="square" lIns="0" tIns="163830" rIns="0" bIns="0" rtlCol="0">
            <a:spAutoFit/>
          </a:bodyPr>
          <a:lstStyle/>
          <a:p>
            <a:pPr marL="12700">
              <a:lnSpc>
                <a:spcPct val="100000"/>
              </a:lnSpc>
              <a:spcBef>
                <a:spcPts val="1290"/>
              </a:spcBef>
            </a:pPr>
            <a:r>
              <a:rPr sz="2000" spc="30" dirty="0">
                <a:solidFill>
                  <a:srgbClr val="D4D018"/>
                </a:solidFill>
                <a:latin typeface="Arial"/>
                <a:cs typeface="Arial"/>
              </a:rPr>
              <a:t>D </a:t>
            </a:r>
            <a:r>
              <a:rPr sz="2000" spc="-25" dirty="0">
                <a:solidFill>
                  <a:srgbClr val="3F3F3F"/>
                </a:solidFill>
                <a:latin typeface="Trebuchet MS"/>
                <a:cs typeface="Trebuchet MS"/>
              </a:rPr>
              <a:t>The </a:t>
            </a:r>
            <a:r>
              <a:rPr sz="2000" spc="-55" dirty="0">
                <a:solidFill>
                  <a:srgbClr val="3F3F3F"/>
                </a:solidFill>
                <a:latin typeface="Trebuchet MS"/>
                <a:cs typeface="Trebuchet MS"/>
              </a:rPr>
              <a:t>SMART </a:t>
            </a:r>
            <a:r>
              <a:rPr sz="2000" spc="-80" dirty="0">
                <a:solidFill>
                  <a:srgbClr val="3F3F3F"/>
                </a:solidFill>
                <a:latin typeface="Trebuchet MS"/>
                <a:cs typeface="Trebuchet MS"/>
              </a:rPr>
              <a:t>PACKAGE</a:t>
            </a:r>
            <a:r>
              <a:rPr sz="2000" spc="-90" dirty="0">
                <a:solidFill>
                  <a:srgbClr val="3F3F3F"/>
                </a:solidFill>
                <a:latin typeface="Trebuchet MS"/>
                <a:cs typeface="Trebuchet MS"/>
              </a:rPr>
              <a:t> </a:t>
            </a:r>
            <a:r>
              <a:rPr sz="2000" spc="-30" dirty="0">
                <a:solidFill>
                  <a:srgbClr val="3F3F3F"/>
                </a:solidFill>
                <a:latin typeface="Trebuchet MS"/>
                <a:cs typeface="Trebuchet MS"/>
              </a:rPr>
              <a:t>concept:</a:t>
            </a:r>
            <a:endParaRPr sz="2000" dirty="0">
              <a:latin typeface="Trebuchet MS"/>
              <a:cs typeface="Trebuchet MS"/>
            </a:endParaRPr>
          </a:p>
          <a:p>
            <a:pPr marL="664210" marR="5080" indent="-250825">
              <a:lnSpc>
                <a:spcPts val="1610"/>
              </a:lnSpc>
              <a:spcBef>
                <a:spcPts val="1040"/>
              </a:spcBef>
            </a:pPr>
            <a:r>
              <a:rPr sz="2000" spc="25" dirty="0">
                <a:solidFill>
                  <a:srgbClr val="D4D018"/>
                </a:solidFill>
                <a:latin typeface="Arial"/>
                <a:cs typeface="Arial"/>
              </a:rPr>
              <a:t>D </a:t>
            </a:r>
            <a:r>
              <a:rPr sz="2000" spc="-5" dirty="0">
                <a:solidFill>
                  <a:srgbClr val="3F3F3F"/>
                </a:solidFill>
                <a:latin typeface="Trebuchet MS"/>
                <a:cs typeface="Trebuchet MS"/>
              </a:rPr>
              <a:t>All the individual elements will be integrated </a:t>
            </a:r>
            <a:r>
              <a:rPr sz="2000" dirty="0">
                <a:solidFill>
                  <a:srgbClr val="3F3F3F"/>
                </a:solidFill>
                <a:latin typeface="Trebuchet MS"/>
                <a:cs typeface="Trebuchet MS"/>
              </a:rPr>
              <a:t>in a </a:t>
            </a:r>
            <a:r>
              <a:rPr sz="2000" spc="-5" dirty="0">
                <a:solidFill>
                  <a:srgbClr val="3F3F3F"/>
                </a:solidFill>
                <a:latin typeface="Trebuchet MS"/>
                <a:cs typeface="Trebuchet MS"/>
              </a:rPr>
              <a:t>smart package </a:t>
            </a:r>
            <a:r>
              <a:rPr sz="2000" spc="-10" dirty="0">
                <a:solidFill>
                  <a:srgbClr val="3F3F3F"/>
                </a:solidFill>
                <a:latin typeface="Trebuchet MS"/>
                <a:cs typeface="Trebuchet MS"/>
              </a:rPr>
              <a:t>depending </a:t>
            </a:r>
            <a:r>
              <a:rPr sz="2000" spc="-5" dirty="0">
                <a:solidFill>
                  <a:srgbClr val="3F3F3F"/>
                </a:solidFill>
                <a:latin typeface="Trebuchet MS"/>
                <a:cs typeface="Trebuchet MS"/>
              </a:rPr>
              <a:t>on the </a:t>
            </a:r>
            <a:r>
              <a:rPr sz="2000" dirty="0">
                <a:solidFill>
                  <a:srgbClr val="3F3F3F"/>
                </a:solidFill>
                <a:latin typeface="Trebuchet MS"/>
                <a:cs typeface="Trebuchet MS"/>
              </a:rPr>
              <a:t>CH </a:t>
            </a:r>
            <a:r>
              <a:rPr sz="2000" spc="-15" dirty="0">
                <a:solidFill>
                  <a:srgbClr val="3F3F3F"/>
                </a:solidFill>
                <a:latin typeface="Trebuchet MS"/>
                <a:cs typeface="Trebuchet MS"/>
              </a:rPr>
              <a:t>artefact  </a:t>
            </a:r>
            <a:r>
              <a:rPr sz="2000" spc="-5" dirty="0">
                <a:solidFill>
                  <a:srgbClr val="3F3F3F"/>
                </a:solidFill>
                <a:latin typeface="Trebuchet MS"/>
                <a:cs typeface="Trebuchet MS"/>
              </a:rPr>
              <a:t>deterioration grade and other requirements for protective or curative</a:t>
            </a:r>
            <a:r>
              <a:rPr sz="2000" spc="85" dirty="0">
                <a:solidFill>
                  <a:srgbClr val="3F3F3F"/>
                </a:solidFill>
                <a:latin typeface="Trebuchet MS"/>
                <a:cs typeface="Trebuchet MS"/>
              </a:rPr>
              <a:t> </a:t>
            </a:r>
            <a:r>
              <a:rPr sz="2000" spc="-5" dirty="0">
                <a:solidFill>
                  <a:srgbClr val="3F3F3F"/>
                </a:solidFill>
                <a:latin typeface="Trebuchet MS"/>
                <a:cs typeface="Trebuchet MS"/>
              </a:rPr>
              <a:t>purposes.</a:t>
            </a:r>
            <a:endParaRPr sz="2000" dirty="0">
              <a:latin typeface="Trebuchet MS"/>
              <a:cs typeface="Trebuchet MS"/>
            </a:endParaRPr>
          </a:p>
        </p:txBody>
      </p:sp>
      <p:sp>
        <p:nvSpPr>
          <p:cNvPr id="6" name="object 6"/>
          <p:cNvSpPr/>
          <p:nvPr/>
        </p:nvSpPr>
        <p:spPr>
          <a:xfrm>
            <a:off x="305130" y="229108"/>
            <a:ext cx="1064311" cy="119329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785499" y="2489200"/>
            <a:ext cx="7200450" cy="5053034"/>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0" dirty="0"/>
              <a:t>760801 </a:t>
            </a:r>
            <a:r>
              <a:rPr spc="-5" dirty="0"/>
              <a:t>-</a:t>
            </a:r>
            <a:r>
              <a:rPr spc="-50" dirty="0"/>
              <a:t> </a:t>
            </a:r>
            <a:r>
              <a:rPr spc="-10" dirty="0"/>
              <a:t>NEMOSINE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712790" y="522984"/>
            <a:ext cx="3909060" cy="497840"/>
          </a:xfrm>
          <a:prstGeom prst="rect">
            <a:avLst/>
          </a:prstGeom>
        </p:spPr>
        <p:txBody>
          <a:bodyPr vert="horz" wrap="square" lIns="0" tIns="12700" rIns="0" bIns="0" rtlCol="0">
            <a:spAutoFit/>
          </a:bodyPr>
          <a:lstStyle/>
          <a:p>
            <a:pPr marL="12700">
              <a:lnSpc>
                <a:spcPct val="100000"/>
              </a:lnSpc>
              <a:spcBef>
                <a:spcPts val="100"/>
              </a:spcBef>
            </a:pPr>
            <a:r>
              <a:rPr sz="3100" i="0" spc="10" dirty="0">
                <a:solidFill>
                  <a:srgbClr val="585858"/>
                </a:solidFill>
                <a:latin typeface="Trebuchet MS"/>
                <a:cs typeface="Trebuchet MS"/>
              </a:rPr>
              <a:t>NEMOSINE</a:t>
            </a:r>
            <a:r>
              <a:rPr sz="3100" i="0" spc="-15" dirty="0">
                <a:solidFill>
                  <a:srgbClr val="585858"/>
                </a:solidFill>
                <a:latin typeface="Trebuchet MS"/>
                <a:cs typeface="Trebuchet MS"/>
              </a:rPr>
              <a:t> </a:t>
            </a:r>
            <a:r>
              <a:rPr sz="3100" i="0" spc="5" dirty="0">
                <a:solidFill>
                  <a:srgbClr val="585858"/>
                </a:solidFill>
                <a:latin typeface="Trebuchet MS"/>
                <a:cs typeface="Trebuchet MS"/>
              </a:rPr>
              <a:t>SOLUTIONS</a:t>
            </a:r>
            <a:endParaRPr sz="3100">
              <a:latin typeface="Trebuchet MS"/>
              <a:cs typeface="Trebuchet MS"/>
            </a:endParaRPr>
          </a:p>
        </p:txBody>
      </p:sp>
      <p:sp>
        <p:nvSpPr>
          <p:cNvPr id="5" name="object 5"/>
          <p:cNvSpPr txBox="1"/>
          <p:nvPr/>
        </p:nvSpPr>
        <p:spPr>
          <a:xfrm>
            <a:off x="663835" y="1031451"/>
            <a:ext cx="9228455" cy="1820242"/>
          </a:xfrm>
          <a:prstGeom prst="rect">
            <a:avLst/>
          </a:prstGeom>
        </p:spPr>
        <p:txBody>
          <a:bodyPr vert="horz" wrap="square" lIns="0" tIns="163830" rIns="0" bIns="0" rtlCol="0">
            <a:spAutoFit/>
          </a:bodyPr>
          <a:lstStyle/>
          <a:p>
            <a:pPr marL="12700">
              <a:lnSpc>
                <a:spcPct val="100000"/>
              </a:lnSpc>
              <a:spcBef>
                <a:spcPts val="1290"/>
              </a:spcBef>
            </a:pPr>
            <a:r>
              <a:rPr sz="2000" spc="30" dirty="0">
                <a:solidFill>
                  <a:srgbClr val="D4D018"/>
                </a:solidFill>
                <a:latin typeface="Arial"/>
                <a:cs typeface="Arial"/>
              </a:rPr>
              <a:t>D </a:t>
            </a:r>
            <a:r>
              <a:rPr sz="2000" spc="-25" dirty="0">
                <a:solidFill>
                  <a:srgbClr val="3F3F3F"/>
                </a:solidFill>
                <a:latin typeface="Trebuchet MS"/>
                <a:cs typeface="Trebuchet MS"/>
              </a:rPr>
              <a:t>The </a:t>
            </a:r>
            <a:r>
              <a:rPr sz="2000" spc="-60" dirty="0">
                <a:solidFill>
                  <a:srgbClr val="3F3F3F"/>
                </a:solidFill>
                <a:latin typeface="Trebuchet MS"/>
                <a:cs typeface="Trebuchet MS"/>
              </a:rPr>
              <a:t>SMART </a:t>
            </a:r>
            <a:r>
              <a:rPr sz="2000" spc="-85" dirty="0">
                <a:solidFill>
                  <a:srgbClr val="3F3F3F"/>
                </a:solidFill>
                <a:latin typeface="Trebuchet MS"/>
                <a:cs typeface="Trebuchet MS"/>
              </a:rPr>
              <a:t>PACKAGE</a:t>
            </a:r>
            <a:r>
              <a:rPr sz="2000" spc="-100" dirty="0">
                <a:solidFill>
                  <a:srgbClr val="3F3F3F"/>
                </a:solidFill>
                <a:latin typeface="Trebuchet MS"/>
                <a:cs typeface="Trebuchet MS"/>
              </a:rPr>
              <a:t> </a:t>
            </a:r>
            <a:r>
              <a:rPr sz="2000" spc="-25" dirty="0">
                <a:solidFill>
                  <a:srgbClr val="3F3F3F"/>
                </a:solidFill>
                <a:latin typeface="Trebuchet MS"/>
                <a:cs typeface="Trebuchet MS"/>
              </a:rPr>
              <a:t>solutions:</a:t>
            </a:r>
            <a:endParaRPr sz="2000" dirty="0">
              <a:latin typeface="Trebuchet MS"/>
              <a:cs typeface="Trebuchet MS"/>
            </a:endParaRPr>
          </a:p>
          <a:p>
            <a:pPr marL="664210" marR="5080" indent="-250825" algn="just">
              <a:lnSpc>
                <a:spcPct val="98600"/>
              </a:lnSpc>
              <a:spcBef>
                <a:spcPts val="955"/>
              </a:spcBef>
            </a:pPr>
            <a:r>
              <a:rPr sz="2000" spc="25" dirty="0">
                <a:solidFill>
                  <a:srgbClr val="D4D018"/>
                </a:solidFill>
                <a:latin typeface="Arial"/>
                <a:cs typeface="Arial"/>
              </a:rPr>
              <a:t>D </a:t>
            </a:r>
            <a:r>
              <a:rPr sz="2000" spc="-5" dirty="0">
                <a:solidFill>
                  <a:srgbClr val="3F3F3F"/>
                </a:solidFill>
                <a:latin typeface="Trebuchet MS"/>
                <a:cs typeface="Trebuchet MS"/>
              </a:rPr>
              <a:t>The modular </a:t>
            </a:r>
            <a:r>
              <a:rPr sz="2000" spc="-10" dirty="0">
                <a:solidFill>
                  <a:srgbClr val="3F3F3F"/>
                </a:solidFill>
                <a:latin typeface="Trebuchet MS"/>
                <a:cs typeface="Trebuchet MS"/>
              </a:rPr>
              <a:t>concept </a:t>
            </a:r>
            <a:r>
              <a:rPr sz="2000" spc="-5" dirty="0">
                <a:solidFill>
                  <a:srgbClr val="3F3F3F"/>
                </a:solidFill>
                <a:latin typeface="Trebuchet MS"/>
                <a:cs typeface="Trebuchet MS"/>
              </a:rPr>
              <a:t>of </a:t>
            </a:r>
            <a:r>
              <a:rPr sz="2000" dirty="0">
                <a:solidFill>
                  <a:srgbClr val="3F3F3F"/>
                </a:solidFill>
                <a:latin typeface="Trebuchet MS"/>
                <a:cs typeface="Trebuchet MS"/>
              </a:rPr>
              <a:t>a </a:t>
            </a:r>
            <a:r>
              <a:rPr sz="2000" spc="-5" dirty="0">
                <a:solidFill>
                  <a:srgbClr val="3F3F3F"/>
                </a:solidFill>
                <a:latin typeface="Trebuchet MS"/>
                <a:cs typeface="Trebuchet MS"/>
              </a:rPr>
              <a:t>whole </a:t>
            </a:r>
            <a:r>
              <a:rPr sz="2000" spc="-10" dirty="0">
                <a:solidFill>
                  <a:srgbClr val="3F3F3F"/>
                </a:solidFill>
                <a:latin typeface="Trebuchet MS"/>
                <a:cs typeface="Trebuchet MS"/>
              </a:rPr>
              <a:t>protective </a:t>
            </a:r>
            <a:r>
              <a:rPr sz="2000" spc="-5" dirty="0">
                <a:solidFill>
                  <a:srgbClr val="3F3F3F"/>
                </a:solidFill>
                <a:latin typeface="Trebuchet MS"/>
                <a:cs typeface="Trebuchet MS"/>
              </a:rPr>
              <a:t>device would allow to generate three </a:t>
            </a:r>
            <a:r>
              <a:rPr sz="2000" spc="-10" dirty="0">
                <a:solidFill>
                  <a:srgbClr val="3F3F3F"/>
                </a:solidFill>
                <a:latin typeface="Trebuchet MS"/>
                <a:cs typeface="Trebuchet MS"/>
              </a:rPr>
              <a:t>different </a:t>
            </a:r>
            <a:r>
              <a:rPr sz="2000" spc="-5" dirty="0">
                <a:solidFill>
                  <a:srgbClr val="3F3F3F"/>
                </a:solidFill>
                <a:latin typeface="Trebuchet MS"/>
                <a:cs typeface="Trebuchet MS"/>
              </a:rPr>
              <a:t>packages </a:t>
            </a:r>
            <a:r>
              <a:rPr sz="2000" spc="-70" dirty="0">
                <a:solidFill>
                  <a:srgbClr val="3F3F3F"/>
                </a:solidFill>
                <a:latin typeface="Trebuchet MS"/>
                <a:cs typeface="Trebuchet MS"/>
              </a:rPr>
              <a:t>with  </a:t>
            </a:r>
            <a:r>
              <a:rPr sz="2000" spc="-5" dirty="0">
                <a:solidFill>
                  <a:srgbClr val="3F3F3F"/>
                </a:solidFill>
                <a:latin typeface="Trebuchet MS"/>
                <a:cs typeface="Trebuchet MS"/>
              </a:rPr>
              <a:t>different functionalities and final cost, depending on the technical protective/ preventive or curative  purposes of cultural</a:t>
            </a:r>
            <a:r>
              <a:rPr sz="2000" spc="-15" dirty="0">
                <a:solidFill>
                  <a:srgbClr val="3F3F3F"/>
                </a:solidFill>
                <a:latin typeface="Trebuchet MS"/>
                <a:cs typeface="Trebuchet MS"/>
              </a:rPr>
              <a:t> </a:t>
            </a:r>
            <a:r>
              <a:rPr sz="2000" spc="-5" dirty="0">
                <a:solidFill>
                  <a:srgbClr val="3F3F3F"/>
                </a:solidFill>
                <a:latin typeface="Trebuchet MS"/>
                <a:cs typeface="Trebuchet MS"/>
              </a:rPr>
              <a:t>objects.</a:t>
            </a:r>
            <a:endParaRPr sz="2000" dirty="0">
              <a:latin typeface="Trebuchet MS"/>
              <a:cs typeface="Trebuchet MS"/>
            </a:endParaRPr>
          </a:p>
        </p:txBody>
      </p:sp>
      <p:sp>
        <p:nvSpPr>
          <p:cNvPr id="6" name="object 6"/>
          <p:cNvSpPr/>
          <p:nvPr/>
        </p:nvSpPr>
        <p:spPr>
          <a:xfrm>
            <a:off x="241184" y="73004"/>
            <a:ext cx="1064311" cy="118948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93900" y="2862320"/>
            <a:ext cx="6724788" cy="45798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9" y="771905"/>
            <a:ext cx="2865875" cy="60144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1"/>
            <a:ext cx="391055"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689100" y="310132"/>
            <a:ext cx="7040245" cy="506730"/>
          </a:xfrm>
          <a:prstGeom prst="rect">
            <a:avLst/>
          </a:prstGeom>
        </p:spPr>
        <p:txBody>
          <a:bodyPr vert="horz" wrap="square" lIns="0" tIns="13335" rIns="0" bIns="0" rtlCol="0">
            <a:spAutoFit/>
          </a:bodyPr>
          <a:lstStyle/>
          <a:p>
            <a:pPr marL="12700">
              <a:lnSpc>
                <a:spcPct val="100000"/>
              </a:lnSpc>
              <a:spcBef>
                <a:spcPts val="105"/>
              </a:spcBef>
            </a:pPr>
            <a:r>
              <a:rPr sz="3150" i="0" spc="-5" dirty="0">
                <a:solidFill>
                  <a:srgbClr val="585858"/>
                </a:solidFill>
                <a:latin typeface="Trebuchet MS"/>
                <a:cs typeface="Trebuchet MS"/>
              </a:rPr>
              <a:t>NEMOSINE </a:t>
            </a:r>
            <a:r>
              <a:rPr sz="3150" i="0" spc="-60" dirty="0">
                <a:solidFill>
                  <a:srgbClr val="585858"/>
                </a:solidFill>
                <a:latin typeface="Trebuchet MS"/>
                <a:cs typeface="Trebuchet MS"/>
              </a:rPr>
              <a:t>INVOLVED </a:t>
            </a:r>
            <a:r>
              <a:rPr sz="3150" i="0" dirty="0">
                <a:solidFill>
                  <a:srgbClr val="585858"/>
                </a:solidFill>
                <a:latin typeface="Trebuchet MS"/>
                <a:cs typeface="Trebuchet MS"/>
              </a:rPr>
              <a:t>TECHNOLOGIES</a:t>
            </a:r>
            <a:r>
              <a:rPr sz="3150" i="0" spc="10" dirty="0">
                <a:solidFill>
                  <a:srgbClr val="585858"/>
                </a:solidFill>
                <a:latin typeface="Trebuchet MS"/>
                <a:cs typeface="Trebuchet MS"/>
              </a:rPr>
              <a:t> </a:t>
            </a:r>
            <a:r>
              <a:rPr sz="3150" i="0" spc="-5" dirty="0">
                <a:solidFill>
                  <a:srgbClr val="585858"/>
                </a:solidFill>
                <a:latin typeface="Trebuchet MS"/>
                <a:cs typeface="Trebuchet MS"/>
              </a:rPr>
              <a:t>(I)</a:t>
            </a:r>
            <a:endParaRPr sz="3150" dirty="0">
              <a:latin typeface="Trebuchet MS"/>
              <a:cs typeface="Trebuchet MS"/>
            </a:endParaRPr>
          </a:p>
        </p:txBody>
      </p:sp>
      <p:sp>
        <p:nvSpPr>
          <p:cNvPr id="5" name="object 5"/>
          <p:cNvSpPr txBox="1"/>
          <p:nvPr/>
        </p:nvSpPr>
        <p:spPr>
          <a:xfrm>
            <a:off x="622300" y="1698226"/>
            <a:ext cx="8762365" cy="4335161"/>
          </a:xfrm>
          <a:prstGeom prst="rect">
            <a:avLst/>
          </a:prstGeom>
        </p:spPr>
        <p:txBody>
          <a:bodyPr vert="horz" wrap="square" lIns="0" tIns="13335" rIns="0" bIns="0" rtlCol="0">
            <a:spAutoFit/>
          </a:bodyPr>
          <a:lstStyle/>
          <a:p>
            <a:pPr marL="313690" marR="5080" indent="-301625">
              <a:lnSpc>
                <a:spcPct val="100000"/>
              </a:lnSpc>
              <a:spcBef>
                <a:spcPts val="105"/>
              </a:spcBef>
              <a:tabLst>
                <a:tab pos="899160" algn="l"/>
                <a:tab pos="1498600" algn="l"/>
                <a:tab pos="2964180" algn="l"/>
                <a:tab pos="4712970" algn="l"/>
                <a:tab pos="5297805" algn="l"/>
                <a:tab pos="5745480" algn="l"/>
                <a:tab pos="6605905" algn="l"/>
                <a:tab pos="7052945" algn="l"/>
                <a:tab pos="7609205" algn="l"/>
              </a:tabLst>
            </a:pPr>
            <a:r>
              <a:rPr sz="2000" spc="-155" dirty="0">
                <a:solidFill>
                  <a:srgbClr val="D4D018"/>
                </a:solidFill>
                <a:latin typeface="Arial"/>
                <a:cs typeface="Arial"/>
              </a:rPr>
              <a:t>► </a:t>
            </a:r>
            <a:r>
              <a:rPr sz="2000" spc="-210" dirty="0">
                <a:solidFill>
                  <a:srgbClr val="D4D018"/>
                </a:solidFill>
                <a:latin typeface="Arial"/>
                <a:cs typeface="Arial"/>
              </a:rPr>
              <a:t> </a:t>
            </a:r>
            <a:r>
              <a:rPr sz="2000" dirty="0">
                <a:solidFill>
                  <a:srgbClr val="404040"/>
                </a:solidFill>
                <a:latin typeface="Trebuchet MS"/>
                <a:cs typeface="Trebuchet MS"/>
              </a:rPr>
              <a:t>The	</a:t>
            </a:r>
            <a:r>
              <a:rPr sz="2000" b="1" spc="-5" dirty="0">
                <a:solidFill>
                  <a:srgbClr val="404040"/>
                </a:solidFill>
                <a:latin typeface="Trebuchet MS"/>
                <a:cs typeface="Trebuchet MS"/>
              </a:rPr>
              <a:t>Ke</a:t>
            </a:r>
            <a:r>
              <a:rPr sz="2000" b="1" dirty="0">
                <a:solidFill>
                  <a:srgbClr val="404040"/>
                </a:solidFill>
                <a:latin typeface="Trebuchet MS"/>
                <a:cs typeface="Trebuchet MS"/>
              </a:rPr>
              <a:t>y	O</a:t>
            </a:r>
            <a:r>
              <a:rPr sz="2000" b="1" spc="-5" dirty="0">
                <a:solidFill>
                  <a:srgbClr val="404040"/>
                </a:solidFill>
                <a:latin typeface="Trebuchet MS"/>
                <a:cs typeface="Trebuchet MS"/>
              </a:rPr>
              <a:t>bjective</a:t>
            </a:r>
            <a:r>
              <a:rPr sz="2000" b="1" dirty="0">
                <a:solidFill>
                  <a:srgbClr val="404040"/>
                </a:solidFill>
                <a:latin typeface="Trebuchet MS"/>
                <a:cs typeface="Trebuchet MS"/>
              </a:rPr>
              <a:t>s	</a:t>
            </a:r>
            <a:r>
              <a:rPr sz="2000" b="1" spc="-10" dirty="0">
                <a:solidFill>
                  <a:srgbClr val="404040"/>
                </a:solidFill>
                <a:latin typeface="Trebuchet MS"/>
                <a:cs typeface="Trebuchet MS"/>
              </a:rPr>
              <a:t>a</a:t>
            </a:r>
            <a:r>
              <a:rPr sz="2000" b="1" spc="-5" dirty="0">
                <a:solidFill>
                  <a:srgbClr val="404040"/>
                </a:solidFill>
                <a:latin typeface="Trebuchet MS"/>
                <a:cs typeface="Trebuchet MS"/>
              </a:rPr>
              <a:t>chievemen</a:t>
            </a:r>
            <a:r>
              <a:rPr sz="2000" b="1" dirty="0">
                <a:solidFill>
                  <a:srgbClr val="404040"/>
                </a:solidFill>
                <a:latin typeface="Trebuchet MS"/>
                <a:cs typeface="Trebuchet MS"/>
              </a:rPr>
              <a:t>t	</a:t>
            </a:r>
            <a:r>
              <a:rPr sz="2000" b="1" spc="-5" dirty="0">
                <a:solidFill>
                  <a:srgbClr val="404040"/>
                </a:solidFill>
                <a:latin typeface="Trebuchet MS"/>
                <a:cs typeface="Trebuchet MS"/>
              </a:rPr>
              <a:t>wil</a:t>
            </a:r>
            <a:r>
              <a:rPr sz="2000" b="1" dirty="0">
                <a:solidFill>
                  <a:srgbClr val="404040"/>
                </a:solidFill>
                <a:latin typeface="Trebuchet MS"/>
                <a:cs typeface="Trebuchet MS"/>
              </a:rPr>
              <a:t>l	</a:t>
            </a:r>
            <a:r>
              <a:rPr sz="2000" b="1" spc="-5" dirty="0">
                <a:solidFill>
                  <a:srgbClr val="404040"/>
                </a:solidFill>
                <a:latin typeface="Trebuchet MS"/>
                <a:cs typeface="Trebuchet MS"/>
              </a:rPr>
              <a:t>b</a:t>
            </a:r>
            <a:r>
              <a:rPr sz="2000" b="1" dirty="0">
                <a:solidFill>
                  <a:srgbClr val="404040"/>
                </a:solidFill>
                <a:latin typeface="Trebuchet MS"/>
                <a:cs typeface="Trebuchet MS"/>
              </a:rPr>
              <a:t>e	</a:t>
            </a:r>
            <a:r>
              <a:rPr sz="2000" b="1" spc="-5" dirty="0">
                <a:solidFill>
                  <a:srgbClr val="404040"/>
                </a:solidFill>
                <a:latin typeface="Trebuchet MS"/>
                <a:cs typeface="Trebuchet MS"/>
              </a:rPr>
              <a:t>base</a:t>
            </a:r>
            <a:r>
              <a:rPr sz="2000" b="1" dirty="0">
                <a:solidFill>
                  <a:srgbClr val="404040"/>
                </a:solidFill>
                <a:latin typeface="Trebuchet MS"/>
                <a:cs typeface="Trebuchet MS"/>
              </a:rPr>
              <a:t>d	</a:t>
            </a:r>
            <a:r>
              <a:rPr sz="2000" b="1" spc="-5" dirty="0">
                <a:solidFill>
                  <a:srgbClr val="404040"/>
                </a:solidFill>
                <a:latin typeface="Trebuchet MS"/>
                <a:cs typeface="Trebuchet MS"/>
              </a:rPr>
              <a:t>o</a:t>
            </a:r>
            <a:r>
              <a:rPr sz="2000" b="1" dirty="0">
                <a:solidFill>
                  <a:srgbClr val="404040"/>
                </a:solidFill>
                <a:latin typeface="Trebuchet MS"/>
                <a:cs typeface="Trebuchet MS"/>
              </a:rPr>
              <a:t>n	</a:t>
            </a:r>
            <a:r>
              <a:rPr sz="2000" b="1" spc="-5" dirty="0">
                <a:solidFill>
                  <a:srgbClr val="404040"/>
                </a:solidFill>
                <a:latin typeface="Trebuchet MS"/>
                <a:cs typeface="Trebuchet MS"/>
              </a:rPr>
              <a:t>th</a:t>
            </a:r>
            <a:r>
              <a:rPr sz="2000" b="1" dirty="0">
                <a:solidFill>
                  <a:srgbClr val="404040"/>
                </a:solidFill>
                <a:latin typeface="Trebuchet MS"/>
                <a:cs typeface="Trebuchet MS"/>
              </a:rPr>
              <a:t>e	</a:t>
            </a:r>
            <a:r>
              <a:rPr sz="2000" b="1" spc="-5" dirty="0">
                <a:solidFill>
                  <a:srgbClr val="404040"/>
                </a:solidFill>
                <a:latin typeface="Trebuchet MS"/>
                <a:cs typeface="Trebuchet MS"/>
              </a:rPr>
              <a:t>following  </a:t>
            </a:r>
            <a:r>
              <a:rPr sz="2000" b="1" dirty="0">
                <a:solidFill>
                  <a:srgbClr val="404040"/>
                </a:solidFill>
                <a:latin typeface="Trebuchet MS"/>
                <a:cs typeface="Trebuchet MS"/>
              </a:rPr>
              <a:t>approaches</a:t>
            </a:r>
            <a:r>
              <a:rPr sz="2000" dirty="0">
                <a:solidFill>
                  <a:srgbClr val="404040"/>
                </a:solidFill>
                <a:latin typeface="Trebuchet MS"/>
                <a:cs typeface="Trebuchet MS"/>
              </a:rPr>
              <a:t>:</a:t>
            </a:r>
            <a:endParaRPr sz="2000" dirty="0">
              <a:latin typeface="Trebuchet MS"/>
              <a:cs typeface="Trebuchet MS"/>
            </a:endParaRPr>
          </a:p>
          <a:p>
            <a:pPr marL="664210" marR="5080" indent="-250825" algn="just">
              <a:lnSpc>
                <a:spcPct val="100000"/>
              </a:lnSpc>
              <a:spcBef>
                <a:spcPts val="894"/>
              </a:spcBef>
            </a:pPr>
            <a:r>
              <a:rPr sz="2000" spc="-155" dirty="0">
                <a:solidFill>
                  <a:srgbClr val="D4D018"/>
                </a:solidFill>
                <a:latin typeface="Arial"/>
                <a:cs typeface="Arial"/>
              </a:rPr>
              <a:t>► </a:t>
            </a:r>
            <a:r>
              <a:rPr sz="2000" u="heavy" spc="-15" dirty="0">
                <a:solidFill>
                  <a:srgbClr val="932313"/>
                </a:solidFill>
                <a:uFill>
                  <a:solidFill>
                    <a:srgbClr val="932313"/>
                  </a:solidFill>
                </a:uFill>
                <a:latin typeface="Trebuchet MS"/>
                <a:cs typeface="Trebuchet MS"/>
              </a:rPr>
              <a:t>Working </a:t>
            </a:r>
            <a:r>
              <a:rPr sz="2000" u="heavy" spc="-5" dirty="0">
                <a:solidFill>
                  <a:srgbClr val="932313"/>
                </a:solidFill>
                <a:uFill>
                  <a:solidFill>
                    <a:srgbClr val="932313"/>
                  </a:solidFill>
                </a:uFill>
                <a:latin typeface="Trebuchet MS"/>
                <a:cs typeface="Trebuchet MS"/>
              </a:rPr>
              <a:t>on innovative and new acetic adsorbers based </a:t>
            </a:r>
            <a:r>
              <a:rPr sz="2000" u="heavy" dirty="0">
                <a:solidFill>
                  <a:srgbClr val="932313"/>
                </a:solidFill>
                <a:uFill>
                  <a:solidFill>
                    <a:srgbClr val="932313"/>
                  </a:solidFill>
                </a:uFill>
                <a:latin typeface="Trebuchet MS"/>
                <a:cs typeface="Trebuchet MS"/>
              </a:rPr>
              <a:t>on hydrophobic </a:t>
            </a:r>
            <a:r>
              <a:rPr sz="2000" u="heavy" spc="-5" dirty="0">
                <a:solidFill>
                  <a:srgbClr val="932313"/>
                </a:solidFill>
                <a:uFill>
                  <a:solidFill>
                    <a:srgbClr val="932313"/>
                  </a:solidFill>
                </a:uFill>
                <a:latin typeface="Trebuchet MS"/>
                <a:cs typeface="Trebuchet MS"/>
              </a:rPr>
              <a:t>MOFs </a:t>
            </a:r>
            <a:r>
              <a:rPr sz="2000" spc="-5" dirty="0">
                <a:solidFill>
                  <a:srgbClr val="932313"/>
                </a:solidFill>
                <a:latin typeface="Trebuchet MS"/>
                <a:cs typeface="Trebuchet MS"/>
              </a:rPr>
              <a:t>  </a:t>
            </a:r>
            <a:r>
              <a:rPr sz="2000" u="heavy" spc="-5" dirty="0">
                <a:solidFill>
                  <a:srgbClr val="932313"/>
                </a:solidFill>
                <a:uFill>
                  <a:solidFill>
                    <a:srgbClr val="932313"/>
                  </a:solidFill>
                </a:uFill>
                <a:latin typeface="Trebuchet MS"/>
                <a:cs typeface="Trebuchet MS"/>
              </a:rPr>
              <a:t>with high specific surface and porosity supported in different substrates</a:t>
            </a:r>
            <a:r>
              <a:rPr sz="2000" spc="-5" dirty="0">
                <a:solidFill>
                  <a:srgbClr val="404040"/>
                </a:solidFill>
                <a:latin typeface="Trebuchet MS"/>
                <a:cs typeface="Trebuchet MS"/>
              </a:rPr>
              <a:t>, with  high </a:t>
            </a:r>
            <a:r>
              <a:rPr sz="2000" dirty="0">
                <a:solidFill>
                  <a:srgbClr val="404040"/>
                </a:solidFill>
                <a:latin typeface="Trebuchet MS"/>
                <a:cs typeface="Trebuchet MS"/>
              </a:rPr>
              <a:t>specific surface </a:t>
            </a:r>
            <a:r>
              <a:rPr sz="2000" spc="-5" dirty="0">
                <a:solidFill>
                  <a:srgbClr val="404040"/>
                </a:solidFill>
                <a:latin typeface="Trebuchet MS"/>
                <a:cs typeface="Trebuchet MS"/>
              </a:rPr>
              <a:t>and porosity </a:t>
            </a:r>
            <a:r>
              <a:rPr sz="2000" dirty="0">
                <a:solidFill>
                  <a:srgbClr val="404040"/>
                </a:solidFill>
                <a:latin typeface="Trebuchet MS"/>
                <a:cs typeface="Trebuchet MS"/>
              </a:rPr>
              <a:t>such </a:t>
            </a:r>
            <a:r>
              <a:rPr sz="2000" spc="-5" dirty="0">
                <a:solidFill>
                  <a:srgbClr val="404040"/>
                </a:solidFill>
                <a:latin typeface="Trebuchet MS"/>
                <a:cs typeface="Trebuchet MS"/>
              </a:rPr>
              <a:t>as open cell foams and electrospinning  nanofibers, as well as cellulose based on paper or matt board due its excellent  properties as </a:t>
            </a:r>
            <a:r>
              <a:rPr sz="2000" spc="-35" dirty="0">
                <a:solidFill>
                  <a:srgbClr val="404040"/>
                </a:solidFill>
                <a:latin typeface="Trebuchet MS"/>
                <a:cs typeface="Trebuchet MS"/>
              </a:rPr>
              <a:t>absorber, </a:t>
            </a:r>
            <a:r>
              <a:rPr sz="2000" spc="-5" dirty="0">
                <a:solidFill>
                  <a:srgbClr val="404040"/>
                </a:solidFill>
                <a:latin typeface="Trebuchet MS"/>
                <a:cs typeface="Trebuchet MS"/>
              </a:rPr>
              <a:t>recyclability and limited</a:t>
            </a:r>
            <a:r>
              <a:rPr sz="2000" spc="35" dirty="0">
                <a:solidFill>
                  <a:srgbClr val="404040"/>
                </a:solidFill>
                <a:latin typeface="Trebuchet MS"/>
                <a:cs typeface="Trebuchet MS"/>
              </a:rPr>
              <a:t> </a:t>
            </a:r>
            <a:r>
              <a:rPr sz="2000" spc="-5" dirty="0">
                <a:solidFill>
                  <a:srgbClr val="404040"/>
                </a:solidFill>
                <a:latin typeface="Trebuchet MS"/>
                <a:cs typeface="Trebuchet MS"/>
              </a:rPr>
              <a:t>cost.</a:t>
            </a:r>
            <a:endParaRPr sz="2000" dirty="0">
              <a:latin typeface="Trebuchet MS"/>
              <a:cs typeface="Trebuchet MS"/>
            </a:endParaRPr>
          </a:p>
          <a:p>
            <a:pPr>
              <a:lnSpc>
                <a:spcPct val="100000"/>
              </a:lnSpc>
            </a:pPr>
            <a:endParaRPr sz="2000" dirty="0">
              <a:latin typeface="Times New Roman"/>
              <a:cs typeface="Times New Roman"/>
            </a:endParaRPr>
          </a:p>
          <a:p>
            <a:pPr marL="664210" marR="7620" indent="-250825" algn="just">
              <a:lnSpc>
                <a:spcPct val="100000"/>
              </a:lnSpc>
              <a:spcBef>
                <a:spcPts val="1575"/>
              </a:spcBef>
            </a:pPr>
            <a:r>
              <a:rPr sz="2000" spc="-155" dirty="0">
                <a:solidFill>
                  <a:srgbClr val="D4D018"/>
                </a:solidFill>
                <a:latin typeface="Arial"/>
                <a:cs typeface="Arial"/>
              </a:rPr>
              <a:t>► </a:t>
            </a:r>
            <a:r>
              <a:rPr sz="2000" u="heavy" spc="-110" dirty="0">
                <a:solidFill>
                  <a:srgbClr val="932313"/>
                </a:solidFill>
                <a:uFill>
                  <a:solidFill>
                    <a:srgbClr val="932313"/>
                  </a:solidFill>
                </a:uFill>
                <a:latin typeface="Trebuchet MS"/>
                <a:cs typeface="Trebuchet MS"/>
              </a:rPr>
              <a:t>To </a:t>
            </a:r>
            <a:r>
              <a:rPr sz="2000" u="heavy" spc="-5" dirty="0">
                <a:solidFill>
                  <a:srgbClr val="932313"/>
                </a:solidFill>
                <a:uFill>
                  <a:solidFill>
                    <a:srgbClr val="932313"/>
                  </a:solidFill>
                </a:uFill>
                <a:latin typeface="Trebuchet MS"/>
                <a:cs typeface="Trebuchet MS"/>
              </a:rPr>
              <a:t>design high oxygen and moisture barrier injected packages </a:t>
            </a:r>
            <a:r>
              <a:rPr sz="2000" dirty="0">
                <a:solidFill>
                  <a:srgbClr val="404040"/>
                </a:solidFill>
                <a:latin typeface="Trebuchet MS"/>
                <a:cs typeface="Trebuchet MS"/>
              </a:rPr>
              <a:t>by combining  </a:t>
            </a:r>
            <a:r>
              <a:rPr sz="2000" spc="-5" dirty="0">
                <a:solidFill>
                  <a:srgbClr val="404040"/>
                </a:solidFill>
                <a:latin typeface="Trebuchet MS"/>
                <a:cs typeface="Trebuchet MS"/>
              </a:rPr>
              <a:t>different plastic materials with different barrier properties in non-conventional  </a:t>
            </a:r>
            <a:r>
              <a:rPr sz="2000" dirty="0">
                <a:solidFill>
                  <a:srgbClr val="404040"/>
                </a:solidFill>
                <a:latin typeface="Trebuchet MS"/>
                <a:cs typeface="Trebuchet MS"/>
              </a:rPr>
              <a:t>processes </a:t>
            </a:r>
            <a:r>
              <a:rPr sz="2000" spc="-5" dirty="0">
                <a:solidFill>
                  <a:srgbClr val="404040"/>
                </a:solidFill>
                <a:latin typeface="Trebuchet MS"/>
                <a:cs typeface="Trebuchet MS"/>
              </a:rPr>
              <a:t>such as </a:t>
            </a:r>
            <a:r>
              <a:rPr sz="2000" dirty="0">
                <a:solidFill>
                  <a:srgbClr val="404040"/>
                </a:solidFill>
                <a:latin typeface="Trebuchet MS"/>
                <a:cs typeface="Trebuchet MS"/>
              </a:rPr>
              <a:t>co-injection, over-moulding or </a:t>
            </a:r>
            <a:r>
              <a:rPr sz="2000" spc="-5" dirty="0">
                <a:solidFill>
                  <a:srgbClr val="404040"/>
                </a:solidFill>
                <a:latin typeface="Trebuchet MS"/>
                <a:cs typeface="Trebuchet MS"/>
              </a:rPr>
              <a:t>in-mould</a:t>
            </a:r>
            <a:r>
              <a:rPr sz="2000" spc="-30" dirty="0">
                <a:solidFill>
                  <a:srgbClr val="404040"/>
                </a:solidFill>
                <a:latin typeface="Trebuchet MS"/>
                <a:cs typeface="Trebuchet MS"/>
              </a:rPr>
              <a:t> </a:t>
            </a:r>
            <a:r>
              <a:rPr sz="2000" spc="-5" dirty="0">
                <a:solidFill>
                  <a:srgbClr val="404040"/>
                </a:solidFill>
                <a:latin typeface="Trebuchet MS"/>
                <a:cs typeface="Trebuchet MS"/>
              </a:rPr>
              <a:t>labelling.</a:t>
            </a:r>
            <a:endParaRPr sz="2000" dirty="0">
              <a:latin typeface="Trebuchet MS"/>
              <a:cs typeface="Trebuchet MS"/>
            </a:endParaRPr>
          </a:p>
        </p:txBody>
      </p:sp>
      <p:sp>
        <p:nvSpPr>
          <p:cNvPr id="6" name="object 6"/>
          <p:cNvSpPr/>
          <p:nvPr/>
        </p:nvSpPr>
        <p:spPr>
          <a:xfrm>
            <a:off x="394035" y="294004"/>
            <a:ext cx="1064312" cy="11932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9" y="771905"/>
            <a:ext cx="2865875" cy="60144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1"/>
            <a:ext cx="391055"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617605" y="335714"/>
            <a:ext cx="7151370" cy="506730"/>
          </a:xfrm>
          <a:prstGeom prst="rect">
            <a:avLst/>
          </a:prstGeom>
        </p:spPr>
        <p:txBody>
          <a:bodyPr vert="horz" wrap="square" lIns="0" tIns="13335" rIns="0" bIns="0" rtlCol="0">
            <a:spAutoFit/>
          </a:bodyPr>
          <a:lstStyle/>
          <a:p>
            <a:pPr marL="12700">
              <a:lnSpc>
                <a:spcPct val="100000"/>
              </a:lnSpc>
              <a:spcBef>
                <a:spcPts val="105"/>
              </a:spcBef>
            </a:pPr>
            <a:r>
              <a:rPr sz="3150" i="0" spc="-5" dirty="0">
                <a:solidFill>
                  <a:srgbClr val="585858"/>
                </a:solidFill>
                <a:latin typeface="Trebuchet MS"/>
                <a:cs typeface="Trebuchet MS"/>
              </a:rPr>
              <a:t>NEMOSINE </a:t>
            </a:r>
            <a:r>
              <a:rPr sz="3150" i="0" spc="-60" dirty="0">
                <a:solidFill>
                  <a:srgbClr val="585858"/>
                </a:solidFill>
                <a:latin typeface="Trebuchet MS"/>
                <a:cs typeface="Trebuchet MS"/>
              </a:rPr>
              <a:t>INVOLVED </a:t>
            </a:r>
            <a:r>
              <a:rPr sz="3150" i="0" dirty="0">
                <a:solidFill>
                  <a:srgbClr val="585858"/>
                </a:solidFill>
                <a:latin typeface="Trebuchet MS"/>
                <a:cs typeface="Trebuchet MS"/>
              </a:rPr>
              <a:t>TECHNOLOGIES</a:t>
            </a:r>
            <a:r>
              <a:rPr sz="3150" i="0" spc="10" dirty="0">
                <a:solidFill>
                  <a:srgbClr val="585858"/>
                </a:solidFill>
                <a:latin typeface="Trebuchet MS"/>
                <a:cs typeface="Trebuchet MS"/>
              </a:rPr>
              <a:t> </a:t>
            </a:r>
            <a:r>
              <a:rPr sz="3150" i="0" spc="-5" dirty="0">
                <a:solidFill>
                  <a:srgbClr val="585858"/>
                </a:solidFill>
                <a:latin typeface="Trebuchet MS"/>
                <a:cs typeface="Trebuchet MS"/>
              </a:rPr>
              <a:t>(II)</a:t>
            </a:r>
            <a:endParaRPr sz="3150" dirty="0">
              <a:latin typeface="Trebuchet MS"/>
              <a:cs typeface="Trebuchet MS"/>
            </a:endParaRPr>
          </a:p>
        </p:txBody>
      </p:sp>
      <p:sp>
        <p:nvSpPr>
          <p:cNvPr id="5" name="object 5"/>
          <p:cNvSpPr txBox="1"/>
          <p:nvPr/>
        </p:nvSpPr>
        <p:spPr>
          <a:xfrm>
            <a:off x="663834" y="1405345"/>
            <a:ext cx="9331065" cy="4875180"/>
          </a:xfrm>
          <a:prstGeom prst="rect">
            <a:avLst/>
          </a:prstGeom>
        </p:spPr>
        <p:txBody>
          <a:bodyPr vert="horz" wrap="square" lIns="0" tIns="110489" rIns="0" bIns="0" rtlCol="0">
            <a:spAutoFit/>
          </a:bodyPr>
          <a:lstStyle/>
          <a:p>
            <a:pPr marL="12700">
              <a:lnSpc>
                <a:spcPct val="100000"/>
              </a:lnSpc>
              <a:spcBef>
                <a:spcPts val="869"/>
              </a:spcBef>
            </a:pPr>
            <a:r>
              <a:rPr sz="2400" spc="-155" dirty="0">
                <a:solidFill>
                  <a:srgbClr val="D4D018"/>
                </a:solidFill>
                <a:latin typeface="Arial"/>
                <a:cs typeface="Arial"/>
              </a:rPr>
              <a:t>► </a:t>
            </a:r>
            <a:r>
              <a:rPr sz="2400" dirty="0">
                <a:solidFill>
                  <a:srgbClr val="404040"/>
                </a:solidFill>
                <a:latin typeface="Trebuchet MS"/>
                <a:cs typeface="Trebuchet MS"/>
              </a:rPr>
              <a:t>The </a:t>
            </a:r>
            <a:r>
              <a:rPr sz="2400" b="1" spc="-5" dirty="0">
                <a:solidFill>
                  <a:srgbClr val="404040"/>
                </a:solidFill>
                <a:latin typeface="Trebuchet MS"/>
                <a:cs typeface="Trebuchet MS"/>
              </a:rPr>
              <a:t>Key Objectives </a:t>
            </a:r>
            <a:r>
              <a:rPr sz="2400" b="1" dirty="0">
                <a:solidFill>
                  <a:srgbClr val="404040"/>
                </a:solidFill>
                <a:latin typeface="Trebuchet MS"/>
                <a:cs typeface="Trebuchet MS"/>
              </a:rPr>
              <a:t>achievement will be based on </a:t>
            </a:r>
            <a:r>
              <a:rPr sz="2400" b="1" spc="-5" dirty="0">
                <a:solidFill>
                  <a:srgbClr val="404040"/>
                </a:solidFill>
                <a:latin typeface="Trebuchet MS"/>
                <a:cs typeface="Trebuchet MS"/>
              </a:rPr>
              <a:t>the </a:t>
            </a:r>
            <a:r>
              <a:rPr sz="2400" b="1" dirty="0">
                <a:solidFill>
                  <a:srgbClr val="404040"/>
                </a:solidFill>
                <a:latin typeface="Trebuchet MS"/>
                <a:cs typeface="Trebuchet MS"/>
              </a:rPr>
              <a:t>following</a:t>
            </a:r>
            <a:r>
              <a:rPr sz="2400" b="1" spc="-40" dirty="0">
                <a:solidFill>
                  <a:srgbClr val="404040"/>
                </a:solidFill>
                <a:latin typeface="Trebuchet MS"/>
                <a:cs typeface="Trebuchet MS"/>
              </a:rPr>
              <a:t> </a:t>
            </a:r>
            <a:r>
              <a:rPr sz="2400" b="1" spc="-5" dirty="0">
                <a:solidFill>
                  <a:srgbClr val="404040"/>
                </a:solidFill>
                <a:latin typeface="Trebuchet MS"/>
                <a:cs typeface="Trebuchet MS"/>
              </a:rPr>
              <a:t>approaches</a:t>
            </a:r>
            <a:r>
              <a:rPr sz="2400" spc="-5" dirty="0">
                <a:solidFill>
                  <a:srgbClr val="404040"/>
                </a:solidFill>
                <a:latin typeface="Trebuchet MS"/>
                <a:cs typeface="Trebuchet MS"/>
              </a:rPr>
              <a:t>:</a:t>
            </a:r>
            <a:endParaRPr sz="2400" dirty="0">
              <a:latin typeface="Trebuchet MS"/>
              <a:cs typeface="Trebuchet MS"/>
            </a:endParaRPr>
          </a:p>
          <a:p>
            <a:pPr marL="664210" marR="6350" indent="-250825">
              <a:lnSpc>
                <a:spcPts val="1700"/>
              </a:lnSpc>
              <a:spcBef>
                <a:spcPts val="915"/>
              </a:spcBef>
            </a:pPr>
            <a:r>
              <a:rPr sz="2400" spc="-130" dirty="0">
                <a:solidFill>
                  <a:srgbClr val="D4D018"/>
                </a:solidFill>
                <a:latin typeface="Arial"/>
                <a:cs typeface="Arial"/>
              </a:rPr>
              <a:t>► </a:t>
            </a:r>
            <a:r>
              <a:rPr sz="2400" spc="5" dirty="0">
                <a:solidFill>
                  <a:srgbClr val="932313"/>
                </a:solidFill>
                <a:uFill>
                  <a:solidFill>
                    <a:srgbClr val="932313"/>
                  </a:solidFill>
                </a:uFill>
                <a:latin typeface="Trebuchet MS"/>
                <a:cs typeface="Trebuchet MS"/>
              </a:rPr>
              <a:t>Active </a:t>
            </a:r>
            <a:r>
              <a:rPr sz="2400" spc="0" dirty="0">
                <a:solidFill>
                  <a:srgbClr val="932313"/>
                </a:solidFill>
                <a:uFill>
                  <a:solidFill>
                    <a:srgbClr val="932313"/>
                  </a:solidFill>
                </a:uFill>
                <a:latin typeface="Trebuchet MS"/>
                <a:cs typeface="Trebuchet MS"/>
              </a:rPr>
              <a:t>packaging </a:t>
            </a:r>
            <a:r>
              <a:rPr sz="2400" spc="5" dirty="0">
                <a:solidFill>
                  <a:srgbClr val="932313"/>
                </a:solidFill>
                <a:uFill>
                  <a:solidFill>
                    <a:srgbClr val="932313"/>
                  </a:solidFill>
                </a:uFill>
                <a:latin typeface="Trebuchet MS"/>
                <a:cs typeface="Trebuchet MS"/>
              </a:rPr>
              <a:t>for releasing non-aggressive active substances </a:t>
            </a:r>
            <a:r>
              <a:rPr sz="2400" spc="10" dirty="0">
                <a:solidFill>
                  <a:srgbClr val="932313"/>
                </a:solidFill>
                <a:uFill>
                  <a:solidFill>
                    <a:srgbClr val="932313"/>
                  </a:solidFill>
                </a:uFill>
                <a:latin typeface="Trebuchet MS"/>
                <a:cs typeface="Trebuchet MS"/>
              </a:rPr>
              <a:t>and </a:t>
            </a:r>
            <a:r>
              <a:rPr sz="2400" spc="5" dirty="0">
                <a:solidFill>
                  <a:srgbClr val="932313"/>
                </a:solidFill>
                <a:uFill>
                  <a:solidFill>
                    <a:srgbClr val="932313"/>
                  </a:solidFill>
                </a:uFill>
                <a:latin typeface="Trebuchet MS"/>
                <a:cs typeface="Trebuchet MS"/>
              </a:rPr>
              <a:t>moisture adsorbents to </a:t>
            </a:r>
            <a:r>
              <a:rPr sz="2400" spc="5" dirty="0">
                <a:solidFill>
                  <a:srgbClr val="932313"/>
                </a:solidFill>
                <a:latin typeface="Trebuchet MS"/>
                <a:cs typeface="Trebuchet MS"/>
              </a:rPr>
              <a:t> </a:t>
            </a:r>
            <a:r>
              <a:rPr sz="2400" spc="5" dirty="0">
                <a:solidFill>
                  <a:srgbClr val="932313"/>
                </a:solidFill>
                <a:uFill>
                  <a:solidFill>
                    <a:srgbClr val="932313"/>
                  </a:solidFill>
                </a:uFill>
                <a:latin typeface="Trebuchet MS"/>
                <a:cs typeface="Trebuchet MS"/>
              </a:rPr>
              <a:t>minimize the growing of fungus</a:t>
            </a:r>
            <a:r>
              <a:rPr sz="2400" spc="5" dirty="0">
                <a:solidFill>
                  <a:srgbClr val="932313"/>
                </a:solidFill>
                <a:latin typeface="Trebuchet MS"/>
                <a:cs typeface="Trebuchet MS"/>
              </a:rPr>
              <a:t> </a:t>
            </a:r>
            <a:r>
              <a:rPr sz="2400" spc="5" dirty="0">
                <a:solidFill>
                  <a:srgbClr val="404040"/>
                </a:solidFill>
                <a:latin typeface="Trebuchet MS"/>
                <a:cs typeface="Trebuchet MS"/>
              </a:rPr>
              <a:t>such as </a:t>
            </a:r>
            <a:r>
              <a:rPr sz="2400" spc="0" dirty="0">
                <a:solidFill>
                  <a:srgbClr val="404040"/>
                </a:solidFill>
                <a:latin typeface="Trebuchet MS"/>
                <a:cs typeface="Trebuchet MS"/>
              </a:rPr>
              <a:t>nanoparticles </a:t>
            </a:r>
            <a:r>
              <a:rPr sz="2400" spc="5" dirty="0">
                <a:solidFill>
                  <a:srgbClr val="404040"/>
                </a:solidFill>
                <a:latin typeface="Trebuchet MS"/>
                <a:cs typeface="Trebuchet MS"/>
              </a:rPr>
              <a:t>and </a:t>
            </a:r>
            <a:r>
              <a:rPr sz="2400" spc="0" dirty="0">
                <a:solidFill>
                  <a:srgbClr val="404040"/>
                </a:solidFill>
                <a:latin typeface="Trebuchet MS"/>
                <a:cs typeface="Trebuchet MS"/>
              </a:rPr>
              <a:t>antifungal</a:t>
            </a:r>
            <a:r>
              <a:rPr sz="2400" spc="-25" dirty="0">
                <a:solidFill>
                  <a:srgbClr val="404040"/>
                </a:solidFill>
                <a:latin typeface="Trebuchet MS"/>
                <a:cs typeface="Trebuchet MS"/>
              </a:rPr>
              <a:t> </a:t>
            </a:r>
            <a:r>
              <a:rPr sz="2400" spc="0" dirty="0">
                <a:solidFill>
                  <a:srgbClr val="404040"/>
                </a:solidFill>
                <a:latin typeface="Trebuchet MS"/>
                <a:cs typeface="Trebuchet MS"/>
              </a:rPr>
              <a:t>peptides.</a:t>
            </a:r>
            <a:endParaRPr sz="2400" dirty="0">
              <a:latin typeface="Trebuchet MS"/>
              <a:cs typeface="Trebuchet MS"/>
            </a:endParaRPr>
          </a:p>
          <a:p>
            <a:pPr marL="413384">
              <a:lnSpc>
                <a:spcPct val="100000"/>
              </a:lnSpc>
              <a:spcBef>
                <a:spcPts val="700"/>
              </a:spcBef>
            </a:pPr>
            <a:r>
              <a:rPr sz="2400" spc="-130" dirty="0">
                <a:solidFill>
                  <a:srgbClr val="D4D018"/>
                </a:solidFill>
                <a:latin typeface="Arial"/>
                <a:cs typeface="Arial"/>
              </a:rPr>
              <a:t>► </a:t>
            </a:r>
            <a:r>
              <a:rPr sz="2400" spc="0" dirty="0">
                <a:solidFill>
                  <a:srgbClr val="404040"/>
                </a:solidFill>
                <a:latin typeface="Trebuchet MS"/>
                <a:cs typeface="Trebuchet MS"/>
              </a:rPr>
              <a:t>In this sense, </a:t>
            </a:r>
            <a:r>
              <a:rPr sz="2400" spc="5" dirty="0">
                <a:solidFill>
                  <a:srgbClr val="404040"/>
                </a:solidFill>
                <a:latin typeface="Trebuchet MS"/>
                <a:cs typeface="Trebuchet MS"/>
              </a:rPr>
              <a:t>NEMOSINE </a:t>
            </a:r>
            <a:r>
              <a:rPr sz="2400" spc="0" dirty="0">
                <a:solidFill>
                  <a:srgbClr val="404040"/>
                </a:solidFill>
                <a:latin typeface="Trebuchet MS"/>
                <a:cs typeface="Trebuchet MS"/>
              </a:rPr>
              <a:t>project will </a:t>
            </a:r>
            <a:r>
              <a:rPr sz="2400" spc="5" dirty="0">
                <a:solidFill>
                  <a:srgbClr val="404040"/>
                </a:solidFill>
                <a:latin typeface="Trebuchet MS"/>
                <a:cs typeface="Trebuchet MS"/>
              </a:rPr>
              <a:t>develop two </a:t>
            </a:r>
            <a:r>
              <a:rPr sz="2400" spc="0" dirty="0">
                <a:solidFill>
                  <a:srgbClr val="404040"/>
                </a:solidFill>
                <a:latin typeface="Trebuchet MS"/>
                <a:cs typeface="Trebuchet MS"/>
              </a:rPr>
              <a:t>types </a:t>
            </a:r>
            <a:r>
              <a:rPr sz="2400" spc="5" dirty="0">
                <a:solidFill>
                  <a:srgbClr val="404040"/>
                </a:solidFill>
                <a:latin typeface="Trebuchet MS"/>
                <a:cs typeface="Trebuchet MS"/>
              </a:rPr>
              <a:t>of</a:t>
            </a:r>
            <a:r>
              <a:rPr sz="2400" spc="-5" dirty="0">
                <a:solidFill>
                  <a:srgbClr val="404040"/>
                </a:solidFill>
                <a:latin typeface="Trebuchet MS"/>
                <a:cs typeface="Trebuchet MS"/>
              </a:rPr>
              <a:t> </a:t>
            </a:r>
            <a:r>
              <a:rPr sz="2400" spc="0" dirty="0">
                <a:solidFill>
                  <a:srgbClr val="404040"/>
                </a:solidFill>
                <a:latin typeface="Trebuchet MS"/>
                <a:cs typeface="Trebuchet MS"/>
              </a:rPr>
              <a:t>dispositive:</a:t>
            </a:r>
            <a:endParaRPr sz="2400" dirty="0">
              <a:latin typeface="Trebuchet MS"/>
              <a:cs typeface="Trebuchet MS"/>
            </a:endParaRPr>
          </a:p>
          <a:p>
            <a:pPr marL="1014730" marR="5080" indent="-200660" algn="just">
              <a:lnSpc>
                <a:spcPts val="1700"/>
              </a:lnSpc>
              <a:spcBef>
                <a:spcPts val="910"/>
              </a:spcBef>
            </a:pPr>
            <a:r>
              <a:rPr sz="2400" spc="-130" dirty="0">
                <a:solidFill>
                  <a:srgbClr val="D4D018"/>
                </a:solidFill>
                <a:latin typeface="Arial"/>
                <a:cs typeface="Arial"/>
              </a:rPr>
              <a:t>► </a:t>
            </a:r>
            <a:r>
              <a:rPr sz="2400" b="1" u="heavy" spc="10" dirty="0">
                <a:solidFill>
                  <a:srgbClr val="404040"/>
                </a:solidFill>
                <a:uFill>
                  <a:solidFill>
                    <a:srgbClr val="404040"/>
                  </a:solidFill>
                </a:uFill>
                <a:latin typeface="Trebuchet MS"/>
                <a:cs typeface="Trebuchet MS"/>
              </a:rPr>
              <a:t>Long-term </a:t>
            </a:r>
            <a:r>
              <a:rPr sz="2400" b="1" u="heavy" spc="0" dirty="0">
                <a:solidFill>
                  <a:srgbClr val="404040"/>
                </a:solidFill>
                <a:uFill>
                  <a:solidFill>
                    <a:srgbClr val="404040"/>
                  </a:solidFill>
                </a:uFill>
                <a:latin typeface="Trebuchet MS"/>
                <a:cs typeface="Trebuchet MS"/>
              </a:rPr>
              <a:t>protection</a:t>
            </a:r>
            <a:r>
              <a:rPr sz="2400" spc="0" dirty="0">
                <a:solidFill>
                  <a:srgbClr val="404040"/>
                </a:solidFill>
                <a:latin typeface="Trebuchet MS"/>
                <a:cs typeface="Trebuchet MS"/>
              </a:rPr>
              <a:t>, </a:t>
            </a:r>
            <a:r>
              <a:rPr sz="2400" spc="10" dirty="0">
                <a:solidFill>
                  <a:srgbClr val="404040"/>
                </a:solidFill>
                <a:latin typeface="Trebuchet MS"/>
                <a:cs typeface="Trebuchet MS"/>
              </a:rPr>
              <a:t>where </a:t>
            </a:r>
            <a:r>
              <a:rPr sz="2400" spc="5" dirty="0">
                <a:solidFill>
                  <a:srgbClr val="404040"/>
                </a:solidFill>
                <a:latin typeface="Trebuchet MS"/>
                <a:cs typeface="Trebuchet MS"/>
              </a:rPr>
              <a:t>using antifungal additives are controversial. </a:t>
            </a:r>
            <a:r>
              <a:rPr sz="2400" spc="10" dirty="0">
                <a:solidFill>
                  <a:srgbClr val="404040"/>
                </a:solidFill>
                <a:latin typeface="Trebuchet MS"/>
                <a:cs typeface="Trebuchet MS"/>
              </a:rPr>
              <a:t>The </a:t>
            </a:r>
            <a:r>
              <a:rPr sz="2400" spc="0" dirty="0">
                <a:solidFill>
                  <a:srgbClr val="404040"/>
                </a:solidFill>
                <a:latin typeface="Trebuchet MS"/>
                <a:cs typeface="Trebuchet MS"/>
              </a:rPr>
              <a:t>current  </a:t>
            </a:r>
            <a:r>
              <a:rPr sz="2400" spc="5" dirty="0">
                <a:solidFill>
                  <a:srgbClr val="404040"/>
                </a:solidFill>
                <a:latin typeface="Trebuchet MS"/>
                <a:cs typeface="Trebuchet MS"/>
              </a:rPr>
              <a:t>tendency </a:t>
            </a:r>
            <a:r>
              <a:rPr sz="2400" spc="0" dirty="0">
                <a:solidFill>
                  <a:srgbClr val="404040"/>
                </a:solidFill>
                <a:latin typeface="Trebuchet MS"/>
                <a:cs typeface="Trebuchet MS"/>
              </a:rPr>
              <a:t>is </a:t>
            </a:r>
            <a:r>
              <a:rPr sz="2400" spc="5" dirty="0">
                <a:solidFill>
                  <a:srgbClr val="404040"/>
                </a:solidFill>
                <a:latin typeface="Trebuchet MS"/>
                <a:cs typeface="Trebuchet MS"/>
              </a:rPr>
              <a:t>to </a:t>
            </a:r>
            <a:r>
              <a:rPr sz="2400" spc="0" dirty="0">
                <a:solidFill>
                  <a:srgbClr val="404040"/>
                </a:solidFill>
                <a:latin typeface="Trebuchet MS"/>
                <a:cs typeface="Trebuchet MS"/>
              </a:rPr>
              <a:t>control </a:t>
            </a:r>
            <a:r>
              <a:rPr sz="2400" spc="5" dirty="0">
                <a:solidFill>
                  <a:srgbClr val="404040"/>
                </a:solidFill>
                <a:latin typeface="Trebuchet MS"/>
                <a:cs typeface="Trebuchet MS"/>
              </a:rPr>
              <a:t>the causes beyond the consequences maintaining the moisture  </a:t>
            </a:r>
            <a:r>
              <a:rPr sz="2400" spc="0" dirty="0">
                <a:solidFill>
                  <a:srgbClr val="404040"/>
                </a:solidFill>
                <a:latin typeface="Trebuchet MS"/>
                <a:cs typeface="Trebuchet MS"/>
              </a:rPr>
              <a:t>content in </a:t>
            </a:r>
            <a:r>
              <a:rPr sz="2400" spc="5" dirty="0">
                <a:solidFill>
                  <a:srgbClr val="404040"/>
                </a:solidFill>
                <a:latin typeface="Trebuchet MS"/>
                <a:cs typeface="Trebuchet MS"/>
              </a:rPr>
              <a:t>a </a:t>
            </a:r>
            <a:r>
              <a:rPr sz="2400" spc="0" dirty="0">
                <a:solidFill>
                  <a:srgbClr val="404040"/>
                </a:solidFill>
                <a:latin typeface="Trebuchet MS"/>
                <a:cs typeface="Trebuchet MS"/>
              </a:rPr>
              <a:t>safe level</a:t>
            </a:r>
            <a:r>
              <a:rPr lang="it-IT" sz="2400" spc="0" dirty="0">
                <a:solidFill>
                  <a:srgbClr val="404040"/>
                </a:solidFill>
                <a:latin typeface="Trebuchet MS"/>
                <a:cs typeface="Trebuchet MS"/>
              </a:rPr>
              <a:t>.</a:t>
            </a:r>
          </a:p>
          <a:p>
            <a:pPr marL="1014730" marR="7620" indent="-200660" algn="just">
              <a:lnSpc>
                <a:spcPts val="1700"/>
              </a:lnSpc>
              <a:spcBef>
                <a:spcPts val="894"/>
              </a:spcBef>
            </a:pPr>
            <a:r>
              <a:rPr sz="2400" spc="-130" dirty="0">
                <a:solidFill>
                  <a:srgbClr val="D4D018"/>
                </a:solidFill>
                <a:latin typeface="Arial"/>
                <a:cs typeface="Arial"/>
              </a:rPr>
              <a:t>► </a:t>
            </a:r>
            <a:r>
              <a:rPr sz="2400" b="1" u="heavy" spc="0" dirty="0">
                <a:solidFill>
                  <a:srgbClr val="404040"/>
                </a:solidFill>
                <a:uFill>
                  <a:solidFill>
                    <a:srgbClr val="404040"/>
                  </a:solidFill>
                </a:uFill>
                <a:latin typeface="Trebuchet MS"/>
                <a:cs typeface="Trebuchet MS"/>
              </a:rPr>
              <a:t>Curative </a:t>
            </a:r>
            <a:r>
              <a:rPr sz="2400" b="1" u="heavy" spc="5" dirty="0">
                <a:solidFill>
                  <a:srgbClr val="404040"/>
                </a:solidFill>
                <a:uFill>
                  <a:solidFill>
                    <a:srgbClr val="404040"/>
                  </a:solidFill>
                </a:uFill>
                <a:latin typeface="Trebuchet MS"/>
                <a:cs typeface="Trebuchet MS"/>
              </a:rPr>
              <a:t>treatment </a:t>
            </a:r>
            <a:r>
              <a:rPr sz="2400" spc="5" dirty="0">
                <a:solidFill>
                  <a:srgbClr val="404040"/>
                </a:solidFill>
                <a:latin typeface="Trebuchet MS"/>
                <a:cs typeface="Trebuchet MS"/>
              </a:rPr>
              <a:t>as a kind of </a:t>
            </a:r>
            <a:r>
              <a:rPr sz="2400" spc="0" dirty="0">
                <a:solidFill>
                  <a:srgbClr val="404040"/>
                </a:solidFill>
                <a:latin typeface="Trebuchet MS"/>
                <a:cs typeface="Trebuchet MS"/>
              </a:rPr>
              <a:t>“on-field </a:t>
            </a:r>
            <a:r>
              <a:rPr sz="2400" spc="5" dirty="0">
                <a:solidFill>
                  <a:srgbClr val="404040"/>
                </a:solidFill>
                <a:latin typeface="Trebuchet MS"/>
                <a:cs typeface="Trebuchet MS"/>
              </a:rPr>
              <a:t>disinfection package”, </a:t>
            </a:r>
            <a:r>
              <a:rPr sz="2400" spc="10" dirty="0">
                <a:solidFill>
                  <a:srgbClr val="404040"/>
                </a:solidFill>
                <a:latin typeface="Trebuchet MS"/>
                <a:cs typeface="Trebuchet MS"/>
              </a:rPr>
              <a:t>when </a:t>
            </a:r>
            <a:r>
              <a:rPr sz="2400" spc="5" dirty="0">
                <a:solidFill>
                  <a:srgbClr val="404040"/>
                </a:solidFill>
                <a:latin typeface="Trebuchet MS"/>
                <a:cs typeface="Trebuchet MS"/>
              </a:rPr>
              <a:t>the </a:t>
            </a:r>
            <a:r>
              <a:rPr sz="2400" spc="0" dirty="0">
                <a:solidFill>
                  <a:srgbClr val="404040"/>
                </a:solidFill>
                <a:latin typeface="Trebuchet MS"/>
                <a:cs typeface="Trebuchet MS"/>
              </a:rPr>
              <a:t>artefacts </a:t>
            </a:r>
            <a:r>
              <a:rPr sz="2400" spc="5" dirty="0">
                <a:solidFill>
                  <a:srgbClr val="404040"/>
                </a:solidFill>
                <a:latin typeface="Trebuchet MS"/>
                <a:cs typeface="Trebuchet MS"/>
              </a:rPr>
              <a:t>or  objects are contaminated by the microorganisms, </a:t>
            </a:r>
            <a:r>
              <a:rPr sz="2400" spc="0" dirty="0">
                <a:solidFill>
                  <a:srgbClr val="404040"/>
                </a:solidFill>
                <a:latin typeface="Trebuchet MS"/>
                <a:cs typeface="Trebuchet MS"/>
              </a:rPr>
              <a:t>bacteria </a:t>
            </a:r>
            <a:r>
              <a:rPr sz="2400" spc="5" dirty="0">
                <a:solidFill>
                  <a:srgbClr val="404040"/>
                </a:solidFill>
                <a:latin typeface="Trebuchet MS"/>
                <a:cs typeface="Trebuchet MS"/>
              </a:rPr>
              <a:t>or fungus. Several </a:t>
            </a:r>
            <a:r>
              <a:rPr sz="2400" spc="0" dirty="0">
                <a:solidFill>
                  <a:srgbClr val="404040"/>
                </a:solidFill>
                <a:latin typeface="Trebuchet MS"/>
                <a:cs typeface="Trebuchet MS"/>
              </a:rPr>
              <a:t>antifungal additives will  </a:t>
            </a:r>
            <a:r>
              <a:rPr sz="2400" spc="5" dirty="0">
                <a:solidFill>
                  <a:srgbClr val="404040"/>
                </a:solidFill>
                <a:latin typeface="Trebuchet MS"/>
                <a:cs typeface="Trebuchet MS"/>
              </a:rPr>
              <a:t>be </a:t>
            </a:r>
            <a:r>
              <a:rPr sz="2400" spc="0" dirty="0">
                <a:solidFill>
                  <a:srgbClr val="404040"/>
                </a:solidFill>
                <a:latin typeface="Trebuchet MS"/>
                <a:cs typeface="Trebuchet MS"/>
              </a:rPr>
              <a:t>placed instead </a:t>
            </a:r>
            <a:r>
              <a:rPr sz="2400" spc="5" dirty="0">
                <a:solidFill>
                  <a:srgbClr val="404040"/>
                </a:solidFill>
                <a:latin typeface="Trebuchet MS"/>
                <a:cs typeface="Trebuchet MS"/>
              </a:rPr>
              <a:t>MOFs, such as </a:t>
            </a:r>
            <a:r>
              <a:rPr sz="2400" spc="0" dirty="0">
                <a:solidFill>
                  <a:srgbClr val="404040"/>
                </a:solidFill>
                <a:latin typeface="Trebuchet MS"/>
                <a:cs typeface="Trebuchet MS"/>
              </a:rPr>
              <a:t>peptides, essential oils, nanoparticles, </a:t>
            </a:r>
            <a:r>
              <a:rPr sz="2400" spc="5" dirty="0">
                <a:solidFill>
                  <a:srgbClr val="404040"/>
                </a:solidFill>
                <a:latin typeface="Trebuchet MS"/>
                <a:cs typeface="Trebuchet MS"/>
              </a:rPr>
              <a:t>or </a:t>
            </a:r>
            <a:r>
              <a:rPr sz="2400" spc="0" dirty="0">
                <a:solidFill>
                  <a:srgbClr val="404040"/>
                </a:solidFill>
                <a:latin typeface="Trebuchet MS"/>
                <a:cs typeface="Trebuchet MS"/>
              </a:rPr>
              <a:t>quaternary  </a:t>
            </a:r>
            <a:r>
              <a:rPr sz="2400" spc="5" dirty="0">
                <a:solidFill>
                  <a:srgbClr val="404040"/>
                </a:solidFill>
                <a:latin typeface="Trebuchet MS"/>
                <a:cs typeface="Trebuchet MS"/>
              </a:rPr>
              <a:t>ammonium. </a:t>
            </a:r>
            <a:endParaRPr sz="2400" dirty="0">
              <a:latin typeface="Trebuchet MS"/>
              <a:cs typeface="Trebuchet MS"/>
            </a:endParaRPr>
          </a:p>
        </p:txBody>
      </p:sp>
      <p:sp>
        <p:nvSpPr>
          <p:cNvPr id="6" name="object 6"/>
          <p:cNvSpPr/>
          <p:nvPr/>
        </p:nvSpPr>
        <p:spPr>
          <a:xfrm>
            <a:off x="228987" y="212053"/>
            <a:ext cx="1064312" cy="11932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9" y="771905"/>
            <a:ext cx="2865875" cy="60144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1"/>
            <a:ext cx="391055"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841500" y="265174"/>
            <a:ext cx="7261225" cy="506730"/>
          </a:xfrm>
          <a:prstGeom prst="rect">
            <a:avLst/>
          </a:prstGeom>
        </p:spPr>
        <p:txBody>
          <a:bodyPr vert="horz" wrap="square" lIns="0" tIns="13335" rIns="0" bIns="0" rtlCol="0">
            <a:spAutoFit/>
          </a:bodyPr>
          <a:lstStyle/>
          <a:p>
            <a:pPr marL="12700">
              <a:lnSpc>
                <a:spcPct val="100000"/>
              </a:lnSpc>
              <a:spcBef>
                <a:spcPts val="105"/>
              </a:spcBef>
            </a:pPr>
            <a:r>
              <a:rPr sz="3150" i="0" spc="-5" dirty="0">
                <a:solidFill>
                  <a:srgbClr val="585858"/>
                </a:solidFill>
                <a:latin typeface="Trebuchet MS"/>
                <a:cs typeface="Trebuchet MS"/>
              </a:rPr>
              <a:t>NEMOSINE </a:t>
            </a:r>
            <a:r>
              <a:rPr sz="3150" i="0" spc="-60" dirty="0">
                <a:solidFill>
                  <a:srgbClr val="585858"/>
                </a:solidFill>
                <a:latin typeface="Trebuchet MS"/>
                <a:cs typeface="Trebuchet MS"/>
              </a:rPr>
              <a:t>INVOLVED </a:t>
            </a:r>
            <a:r>
              <a:rPr sz="3150" i="0" dirty="0">
                <a:solidFill>
                  <a:srgbClr val="585858"/>
                </a:solidFill>
                <a:latin typeface="Trebuchet MS"/>
                <a:cs typeface="Trebuchet MS"/>
              </a:rPr>
              <a:t>TECHNOLOGIES</a:t>
            </a:r>
            <a:r>
              <a:rPr sz="3150" i="0" spc="5" dirty="0">
                <a:solidFill>
                  <a:srgbClr val="585858"/>
                </a:solidFill>
                <a:latin typeface="Trebuchet MS"/>
                <a:cs typeface="Trebuchet MS"/>
              </a:rPr>
              <a:t> </a:t>
            </a:r>
            <a:r>
              <a:rPr sz="3150" i="0" spc="-5" dirty="0">
                <a:solidFill>
                  <a:srgbClr val="585858"/>
                </a:solidFill>
                <a:latin typeface="Trebuchet MS"/>
                <a:cs typeface="Trebuchet MS"/>
              </a:rPr>
              <a:t>(III)</a:t>
            </a:r>
            <a:endParaRPr sz="3150" dirty="0">
              <a:latin typeface="Trebuchet MS"/>
              <a:cs typeface="Trebuchet MS"/>
            </a:endParaRPr>
          </a:p>
        </p:txBody>
      </p:sp>
      <p:sp>
        <p:nvSpPr>
          <p:cNvPr id="5" name="object 5"/>
          <p:cNvSpPr txBox="1"/>
          <p:nvPr/>
        </p:nvSpPr>
        <p:spPr>
          <a:xfrm>
            <a:off x="646055" y="1573912"/>
            <a:ext cx="8761730" cy="4587153"/>
          </a:xfrm>
          <a:prstGeom prst="rect">
            <a:avLst/>
          </a:prstGeom>
        </p:spPr>
        <p:txBody>
          <a:bodyPr vert="horz" wrap="square" lIns="0" tIns="49530" rIns="0" bIns="0" rtlCol="0">
            <a:spAutoFit/>
          </a:bodyPr>
          <a:lstStyle/>
          <a:p>
            <a:pPr marL="313690" marR="5080" indent="-301625">
              <a:lnSpc>
                <a:spcPts val="2270"/>
              </a:lnSpc>
              <a:spcBef>
                <a:spcPts val="390"/>
              </a:spcBef>
              <a:tabLst>
                <a:tab pos="899160" algn="l"/>
                <a:tab pos="1498600" algn="l"/>
                <a:tab pos="2964180" algn="l"/>
                <a:tab pos="4712970" algn="l"/>
                <a:tab pos="5297805" algn="l"/>
                <a:tab pos="5745480" algn="l"/>
                <a:tab pos="6605905" algn="l"/>
                <a:tab pos="7052945" algn="l"/>
                <a:tab pos="7609205" algn="l"/>
              </a:tabLst>
            </a:pPr>
            <a:r>
              <a:rPr sz="2000" spc="-155" dirty="0">
                <a:solidFill>
                  <a:srgbClr val="D4D018"/>
                </a:solidFill>
                <a:latin typeface="Arial"/>
                <a:cs typeface="Arial"/>
              </a:rPr>
              <a:t>► </a:t>
            </a:r>
            <a:r>
              <a:rPr sz="2000" spc="-210" dirty="0">
                <a:solidFill>
                  <a:srgbClr val="D4D018"/>
                </a:solidFill>
                <a:latin typeface="Arial"/>
                <a:cs typeface="Arial"/>
              </a:rPr>
              <a:t> </a:t>
            </a:r>
            <a:r>
              <a:rPr sz="2000" dirty="0">
                <a:solidFill>
                  <a:srgbClr val="404040"/>
                </a:solidFill>
                <a:latin typeface="Trebuchet MS"/>
                <a:cs typeface="Trebuchet MS"/>
              </a:rPr>
              <a:t>The	</a:t>
            </a:r>
            <a:r>
              <a:rPr sz="2000" b="1" spc="-5" dirty="0">
                <a:solidFill>
                  <a:srgbClr val="404040"/>
                </a:solidFill>
                <a:latin typeface="Trebuchet MS"/>
                <a:cs typeface="Trebuchet MS"/>
              </a:rPr>
              <a:t>Ke</a:t>
            </a:r>
            <a:r>
              <a:rPr sz="2000" b="1" dirty="0">
                <a:solidFill>
                  <a:srgbClr val="404040"/>
                </a:solidFill>
                <a:latin typeface="Trebuchet MS"/>
                <a:cs typeface="Trebuchet MS"/>
              </a:rPr>
              <a:t>y	O</a:t>
            </a:r>
            <a:r>
              <a:rPr sz="2000" b="1" spc="-5" dirty="0">
                <a:solidFill>
                  <a:srgbClr val="404040"/>
                </a:solidFill>
                <a:latin typeface="Trebuchet MS"/>
                <a:cs typeface="Trebuchet MS"/>
              </a:rPr>
              <a:t>bjective</a:t>
            </a:r>
            <a:r>
              <a:rPr sz="2000" b="1" dirty="0">
                <a:solidFill>
                  <a:srgbClr val="404040"/>
                </a:solidFill>
                <a:latin typeface="Trebuchet MS"/>
                <a:cs typeface="Trebuchet MS"/>
              </a:rPr>
              <a:t>s	</a:t>
            </a:r>
            <a:r>
              <a:rPr sz="2000" b="1" spc="-10" dirty="0">
                <a:solidFill>
                  <a:srgbClr val="404040"/>
                </a:solidFill>
                <a:latin typeface="Trebuchet MS"/>
                <a:cs typeface="Trebuchet MS"/>
              </a:rPr>
              <a:t>a</a:t>
            </a:r>
            <a:r>
              <a:rPr sz="2000" b="1" spc="-5" dirty="0">
                <a:solidFill>
                  <a:srgbClr val="404040"/>
                </a:solidFill>
                <a:latin typeface="Trebuchet MS"/>
                <a:cs typeface="Trebuchet MS"/>
              </a:rPr>
              <a:t>chievemen</a:t>
            </a:r>
            <a:r>
              <a:rPr sz="2000" b="1" dirty="0">
                <a:solidFill>
                  <a:srgbClr val="404040"/>
                </a:solidFill>
                <a:latin typeface="Trebuchet MS"/>
                <a:cs typeface="Trebuchet MS"/>
              </a:rPr>
              <a:t>t	</a:t>
            </a:r>
            <a:r>
              <a:rPr sz="2000" b="1" spc="-5" dirty="0">
                <a:solidFill>
                  <a:srgbClr val="404040"/>
                </a:solidFill>
                <a:latin typeface="Trebuchet MS"/>
                <a:cs typeface="Trebuchet MS"/>
              </a:rPr>
              <a:t>wil</a:t>
            </a:r>
            <a:r>
              <a:rPr sz="2000" b="1" dirty="0">
                <a:solidFill>
                  <a:srgbClr val="404040"/>
                </a:solidFill>
                <a:latin typeface="Trebuchet MS"/>
                <a:cs typeface="Trebuchet MS"/>
              </a:rPr>
              <a:t>l	</a:t>
            </a:r>
            <a:r>
              <a:rPr sz="2000" b="1" spc="-5" dirty="0">
                <a:solidFill>
                  <a:srgbClr val="404040"/>
                </a:solidFill>
                <a:latin typeface="Trebuchet MS"/>
                <a:cs typeface="Trebuchet MS"/>
              </a:rPr>
              <a:t>b</a:t>
            </a:r>
            <a:r>
              <a:rPr sz="2000" b="1" dirty="0">
                <a:solidFill>
                  <a:srgbClr val="404040"/>
                </a:solidFill>
                <a:latin typeface="Trebuchet MS"/>
                <a:cs typeface="Trebuchet MS"/>
              </a:rPr>
              <a:t>e	</a:t>
            </a:r>
            <a:r>
              <a:rPr sz="2000" b="1" spc="-5" dirty="0">
                <a:solidFill>
                  <a:srgbClr val="404040"/>
                </a:solidFill>
                <a:latin typeface="Trebuchet MS"/>
                <a:cs typeface="Trebuchet MS"/>
              </a:rPr>
              <a:t>base</a:t>
            </a:r>
            <a:r>
              <a:rPr sz="2000" b="1" dirty="0">
                <a:solidFill>
                  <a:srgbClr val="404040"/>
                </a:solidFill>
                <a:latin typeface="Trebuchet MS"/>
                <a:cs typeface="Trebuchet MS"/>
              </a:rPr>
              <a:t>d	</a:t>
            </a:r>
            <a:r>
              <a:rPr sz="2000" b="1" spc="-5" dirty="0">
                <a:solidFill>
                  <a:srgbClr val="404040"/>
                </a:solidFill>
                <a:latin typeface="Trebuchet MS"/>
                <a:cs typeface="Trebuchet MS"/>
              </a:rPr>
              <a:t>o</a:t>
            </a:r>
            <a:r>
              <a:rPr sz="2000" b="1" dirty="0">
                <a:solidFill>
                  <a:srgbClr val="404040"/>
                </a:solidFill>
                <a:latin typeface="Trebuchet MS"/>
                <a:cs typeface="Trebuchet MS"/>
              </a:rPr>
              <a:t>n	</a:t>
            </a:r>
            <a:r>
              <a:rPr sz="2000" b="1" spc="-5" dirty="0">
                <a:solidFill>
                  <a:srgbClr val="404040"/>
                </a:solidFill>
                <a:latin typeface="Trebuchet MS"/>
                <a:cs typeface="Trebuchet MS"/>
              </a:rPr>
              <a:t>th</a:t>
            </a:r>
            <a:r>
              <a:rPr sz="2000" b="1" dirty="0">
                <a:solidFill>
                  <a:srgbClr val="404040"/>
                </a:solidFill>
                <a:latin typeface="Trebuchet MS"/>
                <a:cs typeface="Trebuchet MS"/>
              </a:rPr>
              <a:t>e	</a:t>
            </a:r>
            <a:r>
              <a:rPr sz="2000" b="1" spc="-5" dirty="0">
                <a:solidFill>
                  <a:srgbClr val="404040"/>
                </a:solidFill>
                <a:latin typeface="Trebuchet MS"/>
                <a:cs typeface="Trebuchet MS"/>
              </a:rPr>
              <a:t>following  </a:t>
            </a:r>
            <a:r>
              <a:rPr sz="2000" b="1" dirty="0">
                <a:solidFill>
                  <a:srgbClr val="404040"/>
                </a:solidFill>
                <a:latin typeface="Trebuchet MS"/>
                <a:cs typeface="Trebuchet MS"/>
              </a:rPr>
              <a:t>approaches</a:t>
            </a:r>
            <a:r>
              <a:rPr sz="2000" dirty="0">
                <a:solidFill>
                  <a:srgbClr val="404040"/>
                </a:solidFill>
                <a:latin typeface="Trebuchet MS"/>
                <a:cs typeface="Trebuchet MS"/>
              </a:rPr>
              <a:t>:</a:t>
            </a:r>
            <a:endParaRPr sz="2000" dirty="0">
              <a:latin typeface="Trebuchet MS"/>
              <a:cs typeface="Trebuchet MS"/>
            </a:endParaRPr>
          </a:p>
          <a:p>
            <a:pPr marL="664210" marR="8255" indent="-250825" algn="just">
              <a:lnSpc>
                <a:spcPct val="90200"/>
              </a:lnSpc>
              <a:spcBef>
                <a:spcPts val="855"/>
              </a:spcBef>
            </a:pPr>
            <a:r>
              <a:rPr sz="2000" spc="-155" dirty="0">
                <a:solidFill>
                  <a:srgbClr val="D4D018"/>
                </a:solidFill>
                <a:latin typeface="Arial"/>
                <a:cs typeface="Arial"/>
              </a:rPr>
              <a:t>► </a:t>
            </a:r>
            <a:r>
              <a:rPr sz="2000" u="heavy" spc="-5" dirty="0">
                <a:solidFill>
                  <a:srgbClr val="932313"/>
                </a:solidFill>
                <a:uFill>
                  <a:solidFill>
                    <a:srgbClr val="932313"/>
                  </a:solidFill>
                </a:uFill>
                <a:latin typeface="Trebuchet MS"/>
                <a:cs typeface="Trebuchet MS"/>
              </a:rPr>
              <a:t>Design </a:t>
            </a:r>
            <a:r>
              <a:rPr sz="2000" u="heavy" dirty="0">
                <a:solidFill>
                  <a:srgbClr val="932313"/>
                </a:solidFill>
                <a:uFill>
                  <a:solidFill>
                    <a:srgbClr val="932313"/>
                  </a:solidFill>
                </a:uFill>
                <a:latin typeface="Trebuchet MS"/>
                <a:cs typeface="Trebuchet MS"/>
              </a:rPr>
              <a:t>a </a:t>
            </a:r>
            <a:r>
              <a:rPr sz="2000" u="heavy" spc="-5" dirty="0">
                <a:solidFill>
                  <a:srgbClr val="932313"/>
                </a:solidFill>
                <a:uFill>
                  <a:solidFill>
                    <a:srgbClr val="932313"/>
                  </a:solidFill>
                </a:uFill>
                <a:latin typeface="Trebuchet MS"/>
                <a:cs typeface="Trebuchet MS"/>
              </a:rPr>
              <a:t>modular smart package that fulfil all requirements </a:t>
            </a:r>
            <a:r>
              <a:rPr sz="2000" u="heavy" dirty="0">
                <a:solidFill>
                  <a:srgbClr val="932313"/>
                </a:solidFill>
                <a:uFill>
                  <a:solidFill>
                    <a:srgbClr val="932313"/>
                  </a:solidFill>
                </a:uFill>
                <a:latin typeface="Trebuchet MS"/>
                <a:cs typeface="Trebuchet MS"/>
              </a:rPr>
              <a:t>of </a:t>
            </a:r>
            <a:r>
              <a:rPr sz="2000" u="heavy" spc="-5" dirty="0">
                <a:solidFill>
                  <a:srgbClr val="932313"/>
                </a:solidFill>
                <a:uFill>
                  <a:solidFill>
                    <a:srgbClr val="932313"/>
                  </a:solidFill>
                </a:uFill>
                <a:latin typeface="Trebuchet MS"/>
                <a:cs typeface="Trebuchet MS"/>
              </a:rPr>
              <a:t>selected </a:t>
            </a:r>
            <a:r>
              <a:rPr sz="2000" u="heavy" dirty="0">
                <a:solidFill>
                  <a:srgbClr val="932313"/>
                </a:solidFill>
                <a:uFill>
                  <a:solidFill>
                    <a:srgbClr val="932313"/>
                  </a:solidFill>
                </a:uFill>
                <a:latin typeface="Trebuchet MS"/>
                <a:cs typeface="Trebuchet MS"/>
              </a:rPr>
              <a:t>CH </a:t>
            </a:r>
            <a:r>
              <a:rPr sz="2000" dirty="0">
                <a:solidFill>
                  <a:srgbClr val="932313"/>
                </a:solidFill>
                <a:latin typeface="Trebuchet MS"/>
                <a:cs typeface="Trebuchet MS"/>
              </a:rPr>
              <a:t> </a:t>
            </a:r>
            <a:r>
              <a:rPr sz="2000" u="heavy" spc="-5" dirty="0">
                <a:solidFill>
                  <a:srgbClr val="932313"/>
                </a:solidFill>
                <a:uFill>
                  <a:solidFill>
                    <a:srgbClr val="932313"/>
                  </a:solidFill>
                </a:uFill>
                <a:latin typeface="Trebuchet MS"/>
                <a:cs typeface="Trebuchet MS"/>
              </a:rPr>
              <a:t>(cultural heritage) artefacts</a:t>
            </a:r>
            <a:r>
              <a:rPr sz="2000" spc="-5" dirty="0">
                <a:latin typeface="Trebuchet MS"/>
                <a:cs typeface="Trebuchet MS"/>
              </a:rPr>
              <a:t>, such as easy change and recyclable  adsorption/antimicrobial </a:t>
            </a:r>
            <a:r>
              <a:rPr sz="2000" dirty="0">
                <a:latin typeface="Trebuchet MS"/>
                <a:cs typeface="Trebuchet MS"/>
              </a:rPr>
              <a:t>systems, </a:t>
            </a:r>
            <a:r>
              <a:rPr sz="2000" spc="-5" dirty="0">
                <a:latin typeface="Trebuchet MS"/>
                <a:cs typeface="Trebuchet MS"/>
              </a:rPr>
              <a:t>hermetic seal, vacuum </a:t>
            </a:r>
            <a:r>
              <a:rPr sz="2000" dirty="0">
                <a:latin typeface="Trebuchet MS"/>
                <a:cs typeface="Trebuchet MS"/>
              </a:rPr>
              <a:t>to </a:t>
            </a:r>
            <a:r>
              <a:rPr sz="2000" spc="-5" dirty="0">
                <a:latin typeface="Trebuchet MS"/>
                <a:cs typeface="Trebuchet MS"/>
              </a:rPr>
              <a:t>remove all the  </a:t>
            </a:r>
            <a:r>
              <a:rPr sz="2000" dirty="0">
                <a:latin typeface="Trebuchet MS"/>
                <a:cs typeface="Trebuchet MS"/>
              </a:rPr>
              <a:t>oxygen </a:t>
            </a:r>
            <a:r>
              <a:rPr sz="2000" spc="-5" dirty="0">
                <a:latin typeface="Trebuchet MS"/>
                <a:cs typeface="Trebuchet MS"/>
              </a:rPr>
              <a:t>after packing </a:t>
            </a:r>
            <a:r>
              <a:rPr sz="2000" dirty="0">
                <a:latin typeface="Trebuchet MS"/>
                <a:cs typeface="Trebuchet MS"/>
              </a:rPr>
              <a:t>for </a:t>
            </a:r>
            <a:r>
              <a:rPr sz="2000" spc="-5" dirty="0">
                <a:latin typeface="Trebuchet MS"/>
                <a:cs typeface="Trebuchet MS"/>
              </a:rPr>
              <a:t>anoxic packaging and </a:t>
            </a:r>
            <a:r>
              <a:rPr sz="2000" dirty="0">
                <a:latin typeface="Trebuchet MS"/>
                <a:cs typeface="Trebuchet MS"/>
              </a:rPr>
              <a:t>competitive</a:t>
            </a:r>
            <a:r>
              <a:rPr sz="2000" spc="-40" dirty="0">
                <a:latin typeface="Trebuchet MS"/>
                <a:cs typeface="Trebuchet MS"/>
              </a:rPr>
              <a:t> </a:t>
            </a:r>
            <a:r>
              <a:rPr sz="2000" spc="-5" dirty="0">
                <a:latin typeface="Trebuchet MS"/>
                <a:cs typeface="Trebuchet MS"/>
              </a:rPr>
              <a:t>cost.</a:t>
            </a:r>
            <a:endParaRPr sz="2000" dirty="0">
              <a:latin typeface="Trebuchet MS"/>
              <a:cs typeface="Trebuchet MS"/>
            </a:endParaRPr>
          </a:p>
          <a:p>
            <a:pPr marL="664210" marR="5715" indent="-250825" algn="just">
              <a:lnSpc>
                <a:spcPct val="90100"/>
              </a:lnSpc>
              <a:spcBef>
                <a:spcPts val="880"/>
              </a:spcBef>
            </a:pPr>
            <a:r>
              <a:rPr sz="2000" spc="-155" dirty="0">
                <a:solidFill>
                  <a:srgbClr val="D4D018"/>
                </a:solidFill>
                <a:latin typeface="Arial"/>
                <a:cs typeface="Arial"/>
              </a:rPr>
              <a:t>► </a:t>
            </a:r>
            <a:r>
              <a:rPr sz="2000" u="heavy" spc="-5" dirty="0">
                <a:solidFill>
                  <a:srgbClr val="932313"/>
                </a:solidFill>
                <a:uFill>
                  <a:solidFill>
                    <a:srgbClr val="932313"/>
                  </a:solidFill>
                </a:uFill>
                <a:latin typeface="Trebuchet MS"/>
                <a:cs typeface="Trebuchet MS"/>
              </a:rPr>
              <a:t>Development </a:t>
            </a:r>
            <a:r>
              <a:rPr sz="2000" u="heavy" dirty="0">
                <a:solidFill>
                  <a:srgbClr val="932313"/>
                </a:solidFill>
                <a:uFill>
                  <a:solidFill>
                    <a:srgbClr val="932313"/>
                  </a:solidFill>
                </a:uFill>
                <a:latin typeface="Trebuchet MS"/>
                <a:cs typeface="Trebuchet MS"/>
              </a:rPr>
              <a:t>of </a:t>
            </a:r>
            <a:r>
              <a:rPr sz="2000" u="heavy" spc="-5" dirty="0">
                <a:solidFill>
                  <a:srgbClr val="932313"/>
                </a:solidFill>
                <a:uFill>
                  <a:solidFill>
                    <a:srgbClr val="932313"/>
                  </a:solidFill>
                </a:uFill>
                <a:latin typeface="Trebuchet MS"/>
                <a:cs typeface="Trebuchet MS"/>
              </a:rPr>
              <a:t>Chemical sensors based </a:t>
            </a:r>
            <a:r>
              <a:rPr sz="2000" u="heavy" dirty="0">
                <a:solidFill>
                  <a:srgbClr val="932313"/>
                </a:solidFill>
                <a:uFill>
                  <a:solidFill>
                    <a:srgbClr val="932313"/>
                  </a:solidFill>
                </a:uFill>
                <a:latin typeface="Trebuchet MS"/>
                <a:cs typeface="Trebuchet MS"/>
              </a:rPr>
              <a:t>on </a:t>
            </a:r>
            <a:r>
              <a:rPr sz="2000" u="heavy" spc="-5" dirty="0">
                <a:solidFill>
                  <a:srgbClr val="932313"/>
                </a:solidFill>
                <a:uFill>
                  <a:solidFill>
                    <a:srgbClr val="932313"/>
                  </a:solidFill>
                </a:uFill>
                <a:latin typeface="Trebuchet MS"/>
                <a:cs typeface="Trebuchet MS"/>
              </a:rPr>
              <a:t>the use </a:t>
            </a:r>
            <a:r>
              <a:rPr sz="2000" u="heavy" dirty="0">
                <a:solidFill>
                  <a:srgbClr val="932313"/>
                </a:solidFill>
                <a:uFill>
                  <a:solidFill>
                    <a:srgbClr val="932313"/>
                  </a:solidFill>
                </a:uFill>
                <a:latin typeface="Trebuchet MS"/>
                <a:cs typeface="Trebuchet MS"/>
              </a:rPr>
              <a:t>of </a:t>
            </a:r>
            <a:r>
              <a:rPr sz="2000" u="heavy" spc="-20" dirty="0">
                <a:solidFill>
                  <a:srgbClr val="932313"/>
                </a:solidFill>
                <a:uFill>
                  <a:solidFill>
                    <a:srgbClr val="932313"/>
                  </a:solidFill>
                </a:uFill>
                <a:latin typeface="Trebuchet MS"/>
                <a:cs typeface="Trebuchet MS"/>
              </a:rPr>
              <a:t>nanotechnology, </a:t>
            </a:r>
            <a:r>
              <a:rPr sz="2000" u="heavy" spc="-5" dirty="0">
                <a:solidFill>
                  <a:srgbClr val="932313"/>
                </a:solidFill>
                <a:uFill>
                  <a:solidFill>
                    <a:srgbClr val="932313"/>
                  </a:solidFill>
                </a:uFill>
                <a:latin typeface="Trebuchet MS"/>
                <a:cs typeface="Trebuchet MS"/>
              </a:rPr>
              <a:t>including </a:t>
            </a:r>
            <a:r>
              <a:rPr sz="2000" spc="-5" dirty="0">
                <a:solidFill>
                  <a:srgbClr val="932313"/>
                </a:solidFill>
                <a:latin typeface="Trebuchet MS"/>
                <a:cs typeface="Trebuchet MS"/>
              </a:rPr>
              <a:t> </a:t>
            </a:r>
            <a:r>
              <a:rPr sz="2000" u="heavy" spc="-5" dirty="0">
                <a:solidFill>
                  <a:srgbClr val="932313"/>
                </a:solidFill>
                <a:uFill>
                  <a:solidFill>
                    <a:srgbClr val="932313"/>
                  </a:solidFill>
                </a:uFill>
                <a:latin typeface="Trebuchet MS"/>
                <a:cs typeface="Trebuchet MS"/>
              </a:rPr>
              <a:t>electronic wireless devices, </a:t>
            </a:r>
            <a:r>
              <a:rPr sz="2000" dirty="0">
                <a:latin typeface="Trebuchet MS"/>
                <a:cs typeface="Trebuchet MS"/>
              </a:rPr>
              <a:t>for degradation </a:t>
            </a:r>
            <a:r>
              <a:rPr sz="2000" spc="-5" dirty="0">
                <a:latin typeface="Trebuchet MS"/>
                <a:cs typeface="Trebuchet MS"/>
              </a:rPr>
              <a:t>process </a:t>
            </a:r>
            <a:r>
              <a:rPr sz="2000" dirty="0">
                <a:latin typeface="Trebuchet MS"/>
                <a:cs typeface="Trebuchet MS"/>
              </a:rPr>
              <a:t>monitoring, </a:t>
            </a:r>
            <a:r>
              <a:rPr sz="2000" spc="-5" dirty="0">
                <a:latin typeface="Trebuchet MS"/>
                <a:cs typeface="Trebuchet MS"/>
              </a:rPr>
              <a:t>promoting </a:t>
            </a:r>
            <a:r>
              <a:rPr sz="2000" spc="-10" dirty="0">
                <a:latin typeface="Trebuchet MS"/>
                <a:cs typeface="Trebuchet MS"/>
              </a:rPr>
              <a:t>the  </a:t>
            </a:r>
            <a:r>
              <a:rPr sz="2000" spc="-5" dirty="0">
                <a:latin typeface="Trebuchet MS"/>
                <a:cs typeface="Trebuchet MS"/>
              </a:rPr>
              <a:t>non-invasive techniques. Sensors integrated in the package will be designed to  measure the </a:t>
            </a:r>
            <a:r>
              <a:rPr sz="2000" dirty="0">
                <a:latin typeface="Trebuchet MS"/>
                <a:cs typeface="Trebuchet MS"/>
              </a:rPr>
              <a:t>following </a:t>
            </a:r>
            <a:r>
              <a:rPr sz="2000" spc="-5" dirty="0">
                <a:latin typeface="Trebuchet MS"/>
                <a:cs typeface="Trebuchet MS"/>
              </a:rPr>
              <a:t>gases (acetic acid, nitrogen oxides, moisture and oxygen)  all-in-one.</a:t>
            </a:r>
            <a:endParaRPr sz="2000" dirty="0">
              <a:latin typeface="Trebuchet MS"/>
              <a:cs typeface="Trebuchet MS"/>
            </a:endParaRPr>
          </a:p>
          <a:p>
            <a:pPr marL="664210" marR="5715" indent="-250825" algn="just">
              <a:lnSpc>
                <a:spcPct val="90100"/>
              </a:lnSpc>
              <a:spcBef>
                <a:spcPts val="880"/>
              </a:spcBef>
            </a:pPr>
            <a:r>
              <a:rPr sz="2000" spc="-155" dirty="0">
                <a:solidFill>
                  <a:srgbClr val="D4D018"/>
                </a:solidFill>
                <a:latin typeface="Arial"/>
                <a:cs typeface="Arial"/>
              </a:rPr>
              <a:t>► </a:t>
            </a:r>
            <a:r>
              <a:rPr sz="2000" u="heavy" spc="-110" dirty="0">
                <a:solidFill>
                  <a:srgbClr val="932313"/>
                </a:solidFill>
                <a:uFill>
                  <a:solidFill>
                    <a:srgbClr val="932313"/>
                  </a:solidFill>
                </a:uFill>
                <a:latin typeface="Trebuchet MS"/>
                <a:cs typeface="Trebuchet MS"/>
              </a:rPr>
              <a:t>To </a:t>
            </a:r>
            <a:r>
              <a:rPr sz="2000" u="heavy" spc="-5" dirty="0">
                <a:solidFill>
                  <a:srgbClr val="932313"/>
                </a:solidFill>
                <a:uFill>
                  <a:solidFill>
                    <a:srgbClr val="932313"/>
                  </a:solidFill>
                </a:uFill>
                <a:latin typeface="Trebuchet MS"/>
                <a:cs typeface="Trebuchet MS"/>
              </a:rPr>
              <a:t>develop </a:t>
            </a:r>
            <a:r>
              <a:rPr sz="2000" u="heavy" dirty="0">
                <a:solidFill>
                  <a:srgbClr val="932313"/>
                </a:solidFill>
                <a:uFill>
                  <a:solidFill>
                    <a:srgbClr val="932313"/>
                  </a:solidFill>
                </a:uFill>
                <a:latin typeface="Trebuchet MS"/>
                <a:cs typeface="Trebuchet MS"/>
              </a:rPr>
              <a:t>a </a:t>
            </a:r>
            <a:r>
              <a:rPr sz="2000" u="heavy" spc="-5" dirty="0">
                <a:solidFill>
                  <a:srgbClr val="932313"/>
                </a:solidFill>
                <a:uFill>
                  <a:solidFill>
                    <a:srgbClr val="932313"/>
                  </a:solidFill>
                </a:uFill>
                <a:latin typeface="Trebuchet MS"/>
                <a:cs typeface="Trebuchet MS"/>
              </a:rPr>
              <a:t>model </a:t>
            </a:r>
            <a:r>
              <a:rPr sz="2000" u="heavy" dirty="0">
                <a:solidFill>
                  <a:srgbClr val="932313"/>
                </a:solidFill>
                <a:uFill>
                  <a:solidFill>
                    <a:srgbClr val="932313"/>
                  </a:solidFill>
                </a:uFill>
                <a:latin typeface="Trebuchet MS"/>
                <a:cs typeface="Trebuchet MS"/>
              </a:rPr>
              <a:t>to </a:t>
            </a:r>
            <a:r>
              <a:rPr sz="2000" u="heavy" spc="-5" dirty="0">
                <a:solidFill>
                  <a:srgbClr val="932313"/>
                </a:solidFill>
                <a:uFill>
                  <a:solidFill>
                    <a:srgbClr val="932313"/>
                  </a:solidFill>
                </a:uFill>
                <a:latin typeface="Trebuchet MS"/>
                <a:cs typeface="Trebuchet MS"/>
              </a:rPr>
              <a:t>link other vapors to </a:t>
            </a:r>
            <a:r>
              <a:rPr sz="2000" u="heavy" dirty="0">
                <a:solidFill>
                  <a:srgbClr val="932313"/>
                </a:solidFill>
                <a:uFill>
                  <a:solidFill>
                    <a:srgbClr val="932313"/>
                  </a:solidFill>
                </a:uFill>
                <a:latin typeface="Trebuchet MS"/>
                <a:cs typeface="Trebuchet MS"/>
              </a:rPr>
              <a:t>a </a:t>
            </a:r>
            <a:r>
              <a:rPr sz="2000" dirty="0">
                <a:solidFill>
                  <a:srgbClr val="932313"/>
                </a:solidFill>
                <a:latin typeface="Trebuchet MS"/>
                <a:cs typeface="Trebuchet MS"/>
              </a:rPr>
              <a:t> </a:t>
            </a:r>
            <a:r>
              <a:rPr sz="2000" u="heavy" spc="-5" dirty="0">
                <a:solidFill>
                  <a:srgbClr val="932313"/>
                </a:solidFill>
                <a:uFill>
                  <a:solidFill>
                    <a:srgbClr val="932313"/>
                  </a:solidFill>
                </a:uFill>
                <a:latin typeface="Trebuchet MS"/>
                <a:cs typeface="Trebuchet MS"/>
              </a:rPr>
              <a:t>degradation level</a:t>
            </a:r>
            <a:r>
              <a:rPr sz="2000" spc="-5" dirty="0">
                <a:latin typeface="Trebuchet MS"/>
                <a:cs typeface="Trebuchet MS"/>
              </a:rPr>
              <a:t>. It will allow to predict the years </a:t>
            </a:r>
            <a:r>
              <a:rPr sz="2000" dirty="0">
                <a:latin typeface="Trebuchet MS"/>
                <a:cs typeface="Trebuchet MS"/>
              </a:rPr>
              <a:t>before a </a:t>
            </a:r>
            <a:r>
              <a:rPr sz="2000" spc="-5" dirty="0">
                <a:latin typeface="Trebuchet MS"/>
                <a:cs typeface="Trebuchet MS"/>
              </a:rPr>
              <a:t>severe degradation  appears, in </a:t>
            </a:r>
            <a:r>
              <a:rPr sz="2000" dirty="0">
                <a:latin typeface="Trebuchet MS"/>
                <a:cs typeface="Trebuchet MS"/>
              </a:rPr>
              <a:t>order to </a:t>
            </a:r>
            <a:r>
              <a:rPr sz="2000" spc="-5" dirty="0">
                <a:latin typeface="Trebuchet MS"/>
                <a:cs typeface="Trebuchet MS"/>
              </a:rPr>
              <a:t>know when other conservation works are</a:t>
            </a:r>
            <a:r>
              <a:rPr sz="2000" spc="-10" dirty="0">
                <a:latin typeface="Trebuchet MS"/>
                <a:cs typeface="Trebuchet MS"/>
              </a:rPr>
              <a:t> </a:t>
            </a:r>
            <a:r>
              <a:rPr sz="2000" spc="-5" dirty="0">
                <a:latin typeface="Trebuchet MS"/>
                <a:cs typeface="Trebuchet MS"/>
              </a:rPr>
              <a:t>needed.</a:t>
            </a:r>
            <a:endParaRPr sz="2000" dirty="0">
              <a:latin typeface="Trebuchet MS"/>
              <a:cs typeface="Trebuchet MS"/>
            </a:endParaRPr>
          </a:p>
        </p:txBody>
      </p:sp>
      <p:sp>
        <p:nvSpPr>
          <p:cNvPr id="6" name="object 6"/>
          <p:cNvSpPr/>
          <p:nvPr/>
        </p:nvSpPr>
        <p:spPr>
          <a:xfrm>
            <a:off x="228987" y="174878"/>
            <a:ext cx="1061421" cy="1194053"/>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0" dirty="0"/>
              <a:t>760801 </a:t>
            </a:r>
            <a:r>
              <a:rPr spc="-5" dirty="0"/>
              <a:t>-</a:t>
            </a:r>
            <a:r>
              <a:rPr spc="-50" dirty="0"/>
              <a:t> </a:t>
            </a:r>
            <a:r>
              <a:rPr spc="-10" dirty="0"/>
              <a:t>NEMOSINE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3169" y="286462"/>
            <a:ext cx="3917950" cy="497840"/>
          </a:xfrm>
          <a:prstGeom prst="rect">
            <a:avLst/>
          </a:prstGeom>
        </p:spPr>
        <p:txBody>
          <a:bodyPr vert="horz" wrap="square" lIns="0" tIns="12700" rIns="0" bIns="0" rtlCol="0">
            <a:spAutoFit/>
          </a:bodyPr>
          <a:lstStyle/>
          <a:p>
            <a:pPr marL="12700">
              <a:lnSpc>
                <a:spcPct val="100000"/>
              </a:lnSpc>
              <a:spcBef>
                <a:spcPts val="100"/>
              </a:spcBef>
            </a:pPr>
            <a:r>
              <a:rPr sz="3100" spc="10" dirty="0">
                <a:solidFill>
                  <a:srgbClr val="585858"/>
                </a:solidFill>
                <a:latin typeface="Trebuchet MS"/>
                <a:cs typeface="Trebuchet MS"/>
              </a:rPr>
              <a:t>NEMOSINE</a:t>
            </a:r>
            <a:r>
              <a:rPr sz="3100" spc="-50" dirty="0">
                <a:solidFill>
                  <a:srgbClr val="585858"/>
                </a:solidFill>
                <a:latin typeface="Trebuchet MS"/>
                <a:cs typeface="Trebuchet MS"/>
              </a:rPr>
              <a:t> </a:t>
            </a:r>
            <a:r>
              <a:rPr sz="3100" spc="15" dirty="0">
                <a:solidFill>
                  <a:srgbClr val="585858"/>
                </a:solidFill>
                <a:latin typeface="Trebuchet MS"/>
                <a:cs typeface="Trebuchet MS"/>
              </a:rPr>
              <a:t>WORKPLAN</a:t>
            </a:r>
            <a:endParaRPr sz="3100" dirty="0">
              <a:latin typeface="Trebuchet MS"/>
              <a:cs typeface="Trebuchet MS"/>
            </a:endParaRPr>
          </a:p>
        </p:txBody>
      </p:sp>
      <p:sp>
        <p:nvSpPr>
          <p:cNvPr id="3" name="object 3"/>
          <p:cNvSpPr txBox="1"/>
          <p:nvPr/>
        </p:nvSpPr>
        <p:spPr>
          <a:xfrm>
            <a:off x="663834" y="1989835"/>
            <a:ext cx="4258310" cy="299720"/>
          </a:xfrm>
          <a:prstGeom prst="rect">
            <a:avLst/>
          </a:prstGeom>
        </p:spPr>
        <p:txBody>
          <a:bodyPr vert="horz" wrap="square" lIns="0" tIns="12700" rIns="0" bIns="0" rtlCol="0">
            <a:spAutoFit/>
          </a:bodyPr>
          <a:lstStyle/>
          <a:p>
            <a:pPr marL="12700">
              <a:lnSpc>
                <a:spcPct val="100000"/>
              </a:lnSpc>
              <a:spcBef>
                <a:spcPts val="100"/>
              </a:spcBef>
            </a:pPr>
            <a:r>
              <a:rPr sz="1400" spc="200" dirty="0">
                <a:solidFill>
                  <a:srgbClr val="D4D018"/>
                </a:solidFill>
                <a:latin typeface="Arial"/>
                <a:cs typeface="Arial"/>
              </a:rPr>
              <a:t>□ </a:t>
            </a:r>
            <a:r>
              <a:rPr sz="1800" spc="-45" dirty="0">
                <a:solidFill>
                  <a:srgbClr val="3F3F3F"/>
                </a:solidFill>
                <a:latin typeface="Trebuchet MS"/>
                <a:cs typeface="Trebuchet MS"/>
              </a:rPr>
              <a:t>Workpackages </a:t>
            </a:r>
            <a:r>
              <a:rPr sz="1800" spc="-30" dirty="0">
                <a:solidFill>
                  <a:srgbClr val="3F3F3F"/>
                </a:solidFill>
                <a:latin typeface="Trebuchet MS"/>
                <a:cs typeface="Trebuchet MS"/>
              </a:rPr>
              <a:t>inter-relationship</a:t>
            </a:r>
            <a:r>
              <a:rPr sz="1800" spc="190" dirty="0">
                <a:solidFill>
                  <a:srgbClr val="3F3F3F"/>
                </a:solidFill>
                <a:latin typeface="Trebuchet MS"/>
                <a:cs typeface="Trebuchet MS"/>
              </a:rPr>
              <a:t> </a:t>
            </a:r>
            <a:r>
              <a:rPr sz="1800" spc="-60" dirty="0">
                <a:solidFill>
                  <a:srgbClr val="3F3F3F"/>
                </a:solidFill>
                <a:latin typeface="Trebuchet MS"/>
                <a:cs typeface="Trebuchet MS"/>
              </a:rPr>
              <a:t>(PERT):</a:t>
            </a:r>
            <a:endParaRPr sz="1800">
              <a:latin typeface="Trebuchet MS"/>
              <a:cs typeface="Trebuchet MS"/>
            </a:endParaRPr>
          </a:p>
        </p:txBody>
      </p:sp>
      <p:sp>
        <p:nvSpPr>
          <p:cNvPr id="4" name="object 4"/>
          <p:cNvSpPr/>
          <p:nvPr/>
        </p:nvSpPr>
        <p:spPr>
          <a:xfrm>
            <a:off x="88900" y="127000"/>
            <a:ext cx="1061420" cy="119329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9900" y="1422400"/>
            <a:ext cx="9906000" cy="59436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9" y="771905"/>
            <a:ext cx="2865875" cy="60144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1"/>
            <a:ext cx="391055"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209172" y="275969"/>
            <a:ext cx="3937000" cy="506730"/>
          </a:xfrm>
          <a:prstGeom prst="rect">
            <a:avLst/>
          </a:prstGeom>
        </p:spPr>
        <p:txBody>
          <a:bodyPr vert="horz" wrap="square" lIns="0" tIns="13335" rIns="0" bIns="0" rtlCol="0">
            <a:spAutoFit/>
          </a:bodyPr>
          <a:lstStyle/>
          <a:p>
            <a:pPr marL="12700">
              <a:lnSpc>
                <a:spcPct val="100000"/>
              </a:lnSpc>
              <a:spcBef>
                <a:spcPts val="105"/>
              </a:spcBef>
            </a:pPr>
            <a:r>
              <a:rPr sz="3150" i="0" spc="-5" dirty="0">
                <a:solidFill>
                  <a:srgbClr val="585858"/>
                </a:solidFill>
                <a:latin typeface="Trebuchet MS"/>
                <a:cs typeface="Trebuchet MS"/>
              </a:rPr>
              <a:t>NEMOSINE</a:t>
            </a:r>
            <a:r>
              <a:rPr sz="3150" i="0" spc="-40" dirty="0">
                <a:solidFill>
                  <a:srgbClr val="585858"/>
                </a:solidFill>
                <a:latin typeface="Trebuchet MS"/>
                <a:cs typeface="Trebuchet MS"/>
              </a:rPr>
              <a:t> </a:t>
            </a:r>
            <a:r>
              <a:rPr sz="3150" i="0" spc="-5" dirty="0">
                <a:solidFill>
                  <a:srgbClr val="585858"/>
                </a:solidFill>
                <a:latin typeface="Trebuchet MS"/>
                <a:cs typeface="Trebuchet MS"/>
              </a:rPr>
              <a:t>WORKPLAN</a:t>
            </a:r>
            <a:endParaRPr sz="3150" dirty="0">
              <a:latin typeface="Trebuchet MS"/>
              <a:cs typeface="Trebuchet MS"/>
            </a:endParaRPr>
          </a:p>
        </p:txBody>
      </p:sp>
      <p:sp>
        <p:nvSpPr>
          <p:cNvPr id="5" name="object 5"/>
          <p:cNvSpPr txBox="1"/>
          <p:nvPr/>
        </p:nvSpPr>
        <p:spPr>
          <a:xfrm>
            <a:off x="2451100" y="749170"/>
            <a:ext cx="5801360" cy="292735"/>
          </a:xfrm>
          <a:prstGeom prst="rect">
            <a:avLst/>
          </a:prstGeom>
        </p:spPr>
        <p:txBody>
          <a:bodyPr vert="horz" wrap="square" lIns="0" tIns="12700" rIns="0" bIns="0" rtlCol="0">
            <a:spAutoFit/>
          </a:bodyPr>
          <a:lstStyle/>
          <a:p>
            <a:pPr marL="12700">
              <a:lnSpc>
                <a:spcPct val="100000"/>
              </a:lnSpc>
              <a:spcBef>
                <a:spcPts val="100"/>
              </a:spcBef>
            </a:pPr>
            <a:r>
              <a:rPr sz="1400" spc="-155" dirty="0">
                <a:solidFill>
                  <a:srgbClr val="D4D018"/>
                </a:solidFill>
                <a:latin typeface="Arial"/>
                <a:cs typeface="Arial"/>
              </a:rPr>
              <a:t>► </a:t>
            </a:r>
            <a:r>
              <a:rPr sz="1750" dirty="0">
                <a:solidFill>
                  <a:srgbClr val="404040"/>
                </a:solidFill>
                <a:latin typeface="Trebuchet MS"/>
                <a:cs typeface="Trebuchet MS"/>
              </a:rPr>
              <a:t>The </a:t>
            </a:r>
            <a:r>
              <a:rPr sz="1750" spc="-10" dirty="0">
                <a:solidFill>
                  <a:srgbClr val="404040"/>
                </a:solidFill>
                <a:latin typeface="Trebuchet MS"/>
                <a:cs typeface="Trebuchet MS"/>
              </a:rPr>
              <a:t>Partnership </a:t>
            </a:r>
            <a:r>
              <a:rPr sz="1750" dirty="0">
                <a:solidFill>
                  <a:srgbClr val="404040"/>
                </a:solidFill>
                <a:latin typeface="Trebuchet MS"/>
                <a:cs typeface="Trebuchet MS"/>
              </a:rPr>
              <a:t>structure </a:t>
            </a:r>
            <a:r>
              <a:rPr sz="1750" spc="-5" dirty="0">
                <a:solidFill>
                  <a:srgbClr val="404040"/>
                </a:solidFill>
                <a:latin typeface="Trebuchet MS"/>
                <a:cs typeface="Trebuchet MS"/>
              </a:rPr>
              <a:t>around </a:t>
            </a:r>
            <a:r>
              <a:rPr sz="1750" dirty="0">
                <a:solidFill>
                  <a:srgbClr val="404040"/>
                </a:solidFill>
                <a:latin typeface="Trebuchet MS"/>
                <a:cs typeface="Trebuchet MS"/>
              </a:rPr>
              <a:t>a </a:t>
            </a:r>
            <a:r>
              <a:rPr sz="1750" spc="-5" dirty="0">
                <a:solidFill>
                  <a:srgbClr val="404040"/>
                </a:solidFill>
                <a:latin typeface="Trebuchet MS"/>
                <a:cs typeface="Trebuchet MS"/>
              </a:rPr>
              <a:t>common</a:t>
            </a:r>
            <a:r>
              <a:rPr sz="1750" spc="-100" dirty="0">
                <a:solidFill>
                  <a:srgbClr val="404040"/>
                </a:solidFill>
                <a:latin typeface="Trebuchet MS"/>
                <a:cs typeface="Trebuchet MS"/>
              </a:rPr>
              <a:t> </a:t>
            </a:r>
            <a:r>
              <a:rPr sz="1750" dirty="0">
                <a:solidFill>
                  <a:srgbClr val="404040"/>
                </a:solidFill>
                <a:latin typeface="Trebuchet MS"/>
                <a:cs typeface="Trebuchet MS"/>
              </a:rPr>
              <a:t>objective</a:t>
            </a:r>
            <a:r>
              <a:rPr sz="1550" dirty="0">
                <a:solidFill>
                  <a:srgbClr val="404040"/>
                </a:solidFill>
                <a:latin typeface="Trebuchet MS"/>
                <a:cs typeface="Trebuchet MS"/>
              </a:rPr>
              <a:t>:</a:t>
            </a:r>
            <a:endParaRPr sz="1550" dirty="0">
              <a:latin typeface="Trebuchet MS"/>
              <a:cs typeface="Trebuchet MS"/>
            </a:endParaRPr>
          </a:p>
        </p:txBody>
      </p:sp>
      <p:sp>
        <p:nvSpPr>
          <p:cNvPr id="6" name="object 6"/>
          <p:cNvSpPr/>
          <p:nvPr/>
        </p:nvSpPr>
        <p:spPr>
          <a:xfrm>
            <a:off x="268167" y="152524"/>
            <a:ext cx="1061421" cy="119329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231900" y="1345816"/>
            <a:ext cx="8305799" cy="6223384"/>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0" dirty="0"/>
              <a:t>760801 </a:t>
            </a:r>
            <a:r>
              <a:rPr spc="-5" dirty="0"/>
              <a:t>-</a:t>
            </a:r>
            <a:r>
              <a:rPr spc="-50" dirty="0"/>
              <a:t> </a:t>
            </a:r>
            <a:r>
              <a:rPr spc="-10" dirty="0"/>
              <a:t>NEMOSINE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4500" y="234569"/>
            <a:ext cx="4218305" cy="497840"/>
          </a:xfrm>
          <a:prstGeom prst="rect">
            <a:avLst/>
          </a:prstGeom>
        </p:spPr>
        <p:txBody>
          <a:bodyPr vert="horz" wrap="square" lIns="0" tIns="12700" rIns="0" bIns="0" rtlCol="0">
            <a:spAutoFit/>
          </a:bodyPr>
          <a:lstStyle/>
          <a:p>
            <a:pPr marL="12700">
              <a:lnSpc>
                <a:spcPct val="100000"/>
              </a:lnSpc>
              <a:spcBef>
                <a:spcPts val="100"/>
              </a:spcBef>
            </a:pPr>
            <a:r>
              <a:rPr sz="3100" spc="10" dirty="0">
                <a:solidFill>
                  <a:srgbClr val="585858"/>
                </a:solidFill>
                <a:latin typeface="Trebuchet MS"/>
                <a:cs typeface="Trebuchet MS"/>
              </a:rPr>
              <a:t>NEMOSINE</a:t>
            </a:r>
            <a:r>
              <a:rPr sz="3100" spc="-30" dirty="0">
                <a:solidFill>
                  <a:srgbClr val="585858"/>
                </a:solidFill>
                <a:latin typeface="Trebuchet MS"/>
                <a:cs typeface="Trebuchet MS"/>
              </a:rPr>
              <a:t> </a:t>
            </a:r>
            <a:r>
              <a:rPr sz="3100" spc="-25" dirty="0">
                <a:solidFill>
                  <a:srgbClr val="585858"/>
                </a:solidFill>
                <a:latin typeface="Trebuchet MS"/>
                <a:cs typeface="Trebuchet MS"/>
              </a:rPr>
              <a:t>CONSORTIUM</a:t>
            </a:r>
            <a:endParaRPr sz="3100" dirty="0">
              <a:latin typeface="Trebuchet MS"/>
              <a:cs typeface="Trebuchet MS"/>
            </a:endParaRPr>
          </a:p>
        </p:txBody>
      </p:sp>
      <p:sp>
        <p:nvSpPr>
          <p:cNvPr id="4" name="object 4"/>
          <p:cNvSpPr/>
          <p:nvPr/>
        </p:nvSpPr>
        <p:spPr>
          <a:xfrm>
            <a:off x="133124" y="173229"/>
            <a:ext cx="1061420" cy="119329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1366519"/>
            <a:ext cx="10693400" cy="584708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10820" y="722919"/>
            <a:ext cx="2865874" cy="60144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39" y="776058"/>
            <a:ext cx="736201" cy="496755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461580" y="2320544"/>
            <a:ext cx="3026410" cy="345440"/>
          </a:xfrm>
          <a:prstGeom prst="rect">
            <a:avLst/>
          </a:prstGeom>
        </p:spPr>
        <p:txBody>
          <a:bodyPr vert="horz" wrap="square" lIns="0" tIns="12700" rIns="0" bIns="0" rtlCol="0">
            <a:spAutoFit/>
          </a:bodyPr>
          <a:lstStyle/>
          <a:p>
            <a:pPr marL="12700">
              <a:lnSpc>
                <a:spcPct val="100000"/>
              </a:lnSpc>
              <a:spcBef>
                <a:spcPts val="100"/>
              </a:spcBef>
            </a:pPr>
            <a:r>
              <a:rPr spc="-10" dirty="0"/>
              <a:t>Thanks </a:t>
            </a:r>
            <a:r>
              <a:rPr spc="-5" dirty="0"/>
              <a:t>for </a:t>
            </a:r>
            <a:r>
              <a:rPr spc="-10" dirty="0"/>
              <a:t>your</a:t>
            </a:r>
            <a:r>
              <a:rPr spc="-80" dirty="0"/>
              <a:t> </a:t>
            </a:r>
            <a:r>
              <a:rPr spc="-15" dirty="0"/>
              <a:t>attention!</a:t>
            </a:r>
          </a:p>
        </p:txBody>
      </p:sp>
      <p:sp>
        <p:nvSpPr>
          <p:cNvPr id="5" name="object 5"/>
          <p:cNvSpPr txBox="1"/>
          <p:nvPr/>
        </p:nvSpPr>
        <p:spPr>
          <a:xfrm>
            <a:off x="2298700" y="3395205"/>
            <a:ext cx="5334000" cy="1133644"/>
          </a:xfrm>
          <a:prstGeom prst="rect">
            <a:avLst/>
          </a:prstGeom>
        </p:spPr>
        <p:txBody>
          <a:bodyPr vert="horz" wrap="square" lIns="0" tIns="12700" rIns="0" bIns="0" rtlCol="0">
            <a:spAutoFit/>
          </a:bodyPr>
          <a:lstStyle/>
          <a:p>
            <a:pPr algn="ctr">
              <a:lnSpc>
                <a:spcPct val="100000"/>
              </a:lnSpc>
              <a:spcBef>
                <a:spcPts val="100"/>
              </a:spcBef>
            </a:pPr>
            <a:r>
              <a:rPr sz="2400" b="1" u="heavy" spc="-5" dirty="0">
                <a:solidFill>
                  <a:srgbClr val="0000FF"/>
                </a:solidFill>
                <a:uFill>
                  <a:solidFill>
                    <a:srgbClr val="0000FF"/>
                  </a:solidFill>
                </a:uFill>
                <a:latin typeface="Arial"/>
                <a:cs typeface="Arial"/>
                <a:hlinkClick r:id="rId4"/>
              </a:rPr>
              <a:t>PAOLA.DEPOLO@ALINARI.IT</a:t>
            </a:r>
            <a:endParaRPr sz="2400" dirty="0">
              <a:latin typeface="Arial"/>
              <a:cs typeface="Arial"/>
            </a:endParaRPr>
          </a:p>
          <a:p>
            <a:pPr>
              <a:lnSpc>
                <a:spcPct val="100000"/>
              </a:lnSpc>
              <a:spcBef>
                <a:spcPts val="50"/>
              </a:spcBef>
            </a:pPr>
            <a:endParaRPr sz="2400" dirty="0">
              <a:latin typeface="Times New Roman"/>
              <a:cs typeface="Times New Roman"/>
            </a:endParaRPr>
          </a:p>
          <a:p>
            <a:pPr marR="15875" algn="ctr">
              <a:lnSpc>
                <a:spcPct val="100000"/>
              </a:lnSpc>
            </a:pPr>
            <a:r>
              <a:rPr sz="2400" b="1" u="heavy" spc="-5" dirty="0">
                <a:solidFill>
                  <a:srgbClr val="0000FF"/>
                </a:solidFill>
                <a:uFill>
                  <a:solidFill>
                    <a:srgbClr val="0000FF"/>
                  </a:solidFill>
                </a:uFill>
                <a:latin typeface="Arial"/>
                <a:cs typeface="Arial"/>
                <a:hlinkClick r:id="rId5"/>
              </a:rPr>
              <a:t>WWW.ALINARI.COM</a:t>
            </a:r>
            <a:endParaRPr sz="2400" dirty="0">
              <a:latin typeface="Arial"/>
              <a:cs typeface="Arial"/>
            </a:endParaRPr>
          </a:p>
        </p:txBody>
      </p:sp>
      <p:sp>
        <p:nvSpPr>
          <p:cNvPr id="6" name="object 6"/>
          <p:cNvSpPr txBox="1"/>
          <p:nvPr/>
        </p:nvSpPr>
        <p:spPr>
          <a:xfrm>
            <a:off x="2209152" y="5830176"/>
            <a:ext cx="6292215" cy="1033780"/>
          </a:xfrm>
          <a:prstGeom prst="rect">
            <a:avLst/>
          </a:prstGeom>
        </p:spPr>
        <p:txBody>
          <a:bodyPr vert="horz" wrap="square" lIns="0" tIns="12700" rIns="0" bIns="0" rtlCol="0">
            <a:spAutoFit/>
          </a:bodyPr>
          <a:lstStyle/>
          <a:p>
            <a:pPr marL="12700">
              <a:lnSpc>
                <a:spcPct val="100000"/>
              </a:lnSpc>
              <a:spcBef>
                <a:spcPts val="100"/>
              </a:spcBef>
            </a:pPr>
            <a:r>
              <a:rPr sz="3200" b="1" spc="-30" dirty="0">
                <a:solidFill>
                  <a:srgbClr val="4F81BD"/>
                </a:solidFill>
                <a:latin typeface="Arial"/>
                <a:cs typeface="Arial"/>
                <a:hlinkClick r:id="rId6"/>
              </a:rPr>
              <a:t>WWW.NEMOSINEPROJECT.EU</a:t>
            </a:r>
            <a:endParaRPr sz="3200">
              <a:latin typeface="Arial"/>
              <a:cs typeface="Arial"/>
            </a:endParaRPr>
          </a:p>
          <a:p>
            <a:pPr marR="5080" algn="r">
              <a:lnSpc>
                <a:spcPct val="100000"/>
              </a:lnSpc>
              <a:spcBef>
                <a:spcPts val="2415"/>
              </a:spcBef>
            </a:pPr>
            <a:r>
              <a:rPr sz="1400" i="1" spc="-10" dirty="0">
                <a:solidFill>
                  <a:srgbClr val="6D6440"/>
                </a:solidFill>
                <a:latin typeface="Arial"/>
                <a:cs typeface="Arial"/>
              </a:rPr>
              <a:t>GA760801 funded</a:t>
            </a:r>
            <a:r>
              <a:rPr sz="1400" i="1" spc="-150" dirty="0">
                <a:solidFill>
                  <a:srgbClr val="6D6440"/>
                </a:solidFill>
                <a:latin typeface="Arial"/>
                <a:cs typeface="Arial"/>
              </a:rPr>
              <a:t> </a:t>
            </a:r>
            <a:r>
              <a:rPr sz="1400" i="1" spc="-10" dirty="0">
                <a:solidFill>
                  <a:srgbClr val="6D6440"/>
                </a:solidFill>
                <a:latin typeface="Arial"/>
                <a:cs typeface="Arial"/>
              </a:rPr>
              <a:t>by</a:t>
            </a:r>
            <a:endParaRPr sz="1400">
              <a:latin typeface="Arial"/>
              <a:cs typeface="Arial"/>
            </a:endParaRPr>
          </a:p>
        </p:txBody>
      </p:sp>
      <p:sp>
        <p:nvSpPr>
          <p:cNvPr id="7" name="object 7"/>
          <p:cNvSpPr/>
          <p:nvPr/>
        </p:nvSpPr>
        <p:spPr>
          <a:xfrm>
            <a:off x="4366302" y="489872"/>
            <a:ext cx="1493061" cy="165868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640571" y="6216903"/>
            <a:ext cx="1535846" cy="102129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096810" y="4670194"/>
            <a:ext cx="1943122" cy="51235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3253" y="933391"/>
            <a:ext cx="7575691" cy="669867"/>
          </a:xfrm>
        </p:spPr>
        <p:txBody>
          <a:bodyPr>
            <a:normAutofit/>
          </a:bodyPr>
          <a:lstStyle/>
          <a:p>
            <a:pPr algn="ctr"/>
            <a:r>
              <a:rPr lang="en-GB" dirty="0">
                <a:solidFill>
                  <a:schemeClr val="tx1">
                    <a:lumMod val="65000"/>
                    <a:lumOff val="35000"/>
                  </a:schemeClr>
                </a:solidFill>
              </a:rPr>
              <a:t>THE FACTS</a:t>
            </a:r>
            <a:endParaRPr lang="es-ES" i="1" dirty="0">
              <a:solidFill>
                <a:schemeClr val="tx1">
                  <a:lumMod val="65000"/>
                  <a:lumOff val="35000"/>
                </a:schemeClr>
              </a:solidFill>
            </a:endParaRPr>
          </a:p>
        </p:txBody>
      </p:sp>
      <p:sp>
        <p:nvSpPr>
          <p:cNvPr id="3" name="Marcador de contenido 2"/>
          <p:cNvSpPr>
            <a:spLocks noGrp="1"/>
          </p:cNvSpPr>
          <p:nvPr>
            <p:ph idx="1"/>
          </p:nvPr>
        </p:nvSpPr>
        <p:spPr>
          <a:xfrm>
            <a:off x="459249" y="1822118"/>
            <a:ext cx="9334934" cy="4318142"/>
          </a:xfrm>
        </p:spPr>
        <p:txBody>
          <a:bodyPr>
            <a:normAutofit/>
          </a:bodyPr>
          <a:lstStyle/>
          <a:p>
            <a:pPr lvl="1" algn="just"/>
            <a:r>
              <a:rPr lang="en-US" sz="2105" i="1" dirty="0">
                <a:solidFill>
                  <a:schemeClr val="accent1">
                    <a:lumMod val="50000"/>
                  </a:schemeClr>
                </a:solidFill>
              </a:rPr>
              <a:t>“We all die, but looking” </a:t>
            </a:r>
            <a:r>
              <a:rPr lang="en-US" sz="2105" dirty="0"/>
              <a:t>is the title of the autobiography of Alberto </a:t>
            </a:r>
            <a:r>
              <a:rPr lang="en-US" sz="2105" dirty="0" err="1"/>
              <a:t>García</a:t>
            </a:r>
            <a:r>
              <a:rPr lang="en-US" sz="2105" dirty="0"/>
              <a:t> </a:t>
            </a:r>
            <a:r>
              <a:rPr lang="en-US" sz="2105" dirty="0" err="1"/>
              <a:t>Alix</a:t>
            </a:r>
            <a:r>
              <a:rPr lang="en-US" sz="2105" dirty="0"/>
              <a:t>, one of the most representative photographers of 2nd half of 20th Century in Europe. </a:t>
            </a:r>
          </a:p>
          <a:p>
            <a:pPr lvl="1" algn="just"/>
            <a:endParaRPr lang="en-US" sz="2105" dirty="0"/>
          </a:p>
          <a:p>
            <a:pPr lvl="1" algn="just"/>
            <a:r>
              <a:rPr lang="en-US" sz="2105" dirty="0"/>
              <a:t>The human flair of converting images into memories contribute on building what we were, what we are and surely what we will be. </a:t>
            </a:r>
          </a:p>
          <a:p>
            <a:pPr lvl="1" algn="just"/>
            <a:endParaRPr lang="en-US" sz="2105" dirty="0"/>
          </a:p>
          <a:p>
            <a:pPr lvl="1" algn="just"/>
            <a:r>
              <a:rPr lang="en-US" sz="2105" dirty="0"/>
              <a:t>Since last 1895 the memories of history of human being has being helped by the possibility of capturing and saving this part of our evolution into photographs and movies. </a:t>
            </a:r>
            <a:r>
              <a:rPr lang="en-US" sz="2105" u="sng" dirty="0">
                <a:solidFill>
                  <a:schemeClr val="accent1">
                    <a:lumMod val="50000"/>
                  </a:schemeClr>
                </a:solidFill>
              </a:rPr>
              <a:t>These physical supports have saved main part of our global cultural, social and political history. But, looking into each individual, also gave the possibility of recording part of our family heritage.</a:t>
            </a:r>
          </a:p>
          <a:p>
            <a:pPr lvl="1" algn="just"/>
            <a:endParaRPr lang="en-US" dirty="0"/>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837534"/>
            <a:ext cx="1132836" cy="861580"/>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324096" y="6369893"/>
            <a:ext cx="5523531" cy="320245"/>
          </a:xfrm>
        </p:spPr>
        <p:txBody>
          <a:bodyPr/>
          <a:lstStyle/>
          <a:p>
            <a:r>
              <a:rPr lang="en-US" dirty="0"/>
              <a:t>760801 - NEMOSINE</a:t>
            </a:r>
          </a:p>
        </p:txBody>
      </p:sp>
    </p:spTree>
    <p:extLst>
      <p:ext uri="{BB962C8B-B14F-4D97-AF65-F5344CB8AC3E}">
        <p14:creationId xmlns:p14="http://schemas.microsoft.com/office/powerpoint/2010/main" val="259519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855" y="998808"/>
            <a:ext cx="7575691" cy="505306"/>
          </a:xfrm>
        </p:spPr>
        <p:txBody>
          <a:bodyPr>
            <a:normAutofit/>
          </a:bodyPr>
          <a:lstStyle/>
          <a:p>
            <a:r>
              <a:rPr lang="es-ES" dirty="0" err="1">
                <a:solidFill>
                  <a:schemeClr val="accent1">
                    <a:lumMod val="75000"/>
                  </a:schemeClr>
                </a:solidFill>
              </a:rPr>
              <a:t>Fotographies</a:t>
            </a:r>
            <a:r>
              <a:rPr lang="es-ES" dirty="0">
                <a:solidFill>
                  <a:schemeClr val="accent1">
                    <a:lumMod val="75000"/>
                  </a:schemeClr>
                </a:solidFill>
              </a:rPr>
              <a:t> </a:t>
            </a:r>
            <a:r>
              <a:rPr lang="es-ES" dirty="0" err="1">
                <a:solidFill>
                  <a:schemeClr val="accent1">
                    <a:lumMod val="75000"/>
                  </a:schemeClr>
                </a:solidFill>
              </a:rPr>
              <a:t>that</a:t>
            </a:r>
            <a:r>
              <a:rPr lang="es-ES" dirty="0">
                <a:solidFill>
                  <a:schemeClr val="accent1">
                    <a:lumMod val="75000"/>
                  </a:schemeClr>
                </a:solidFill>
              </a:rPr>
              <a:t> </a:t>
            </a:r>
            <a:r>
              <a:rPr lang="es-ES" dirty="0" err="1">
                <a:solidFill>
                  <a:schemeClr val="accent1">
                    <a:lumMod val="75000"/>
                  </a:schemeClr>
                </a:solidFill>
              </a:rPr>
              <a:t>showed</a:t>
            </a:r>
            <a:r>
              <a:rPr lang="es-ES" dirty="0">
                <a:solidFill>
                  <a:schemeClr val="accent1">
                    <a:lumMod val="75000"/>
                  </a:schemeClr>
                </a:solidFill>
              </a:rPr>
              <a:t> </a:t>
            </a:r>
            <a:r>
              <a:rPr lang="es-ES" dirty="0" err="1">
                <a:solidFill>
                  <a:schemeClr val="accent1">
                    <a:lumMod val="75000"/>
                  </a:schemeClr>
                </a:solidFill>
              </a:rPr>
              <a:t>our</a:t>
            </a:r>
            <a:r>
              <a:rPr lang="es-ES" dirty="0">
                <a:solidFill>
                  <a:schemeClr val="accent1">
                    <a:lumMod val="75000"/>
                  </a:schemeClr>
                </a:solidFill>
              </a:rPr>
              <a:t> social </a:t>
            </a:r>
            <a:r>
              <a:rPr lang="es-ES" dirty="0" err="1">
                <a:solidFill>
                  <a:schemeClr val="accent1">
                    <a:lumMod val="75000"/>
                  </a:schemeClr>
                </a:solidFill>
              </a:rPr>
              <a:t>reality</a:t>
            </a:r>
            <a:r>
              <a:rPr lang="es-ES" dirty="0">
                <a:solidFill>
                  <a:schemeClr val="accent1">
                    <a:lumMod val="75000"/>
                  </a:schemeClr>
                </a:solidFill>
              </a:rPr>
              <a:t>.</a:t>
            </a: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852307"/>
            <a:ext cx="1116072" cy="720536"/>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173304" y="6396110"/>
            <a:ext cx="5523531" cy="320245"/>
          </a:xfrm>
        </p:spPr>
        <p:txBody>
          <a:bodyPr/>
          <a:lstStyle/>
          <a:p>
            <a:r>
              <a:rPr lang="en-US" dirty="0"/>
              <a:t>760801 - NEMOSINE</a:t>
            </a:r>
          </a:p>
        </p:txBody>
      </p:sp>
      <p:sp>
        <p:nvSpPr>
          <p:cNvPr id="13" name="AutoShape 2" descr="Planeta">
            <a:extLst>
              <a:ext uri="{FF2B5EF4-FFF2-40B4-BE49-F238E27FC236}">
                <a16:creationId xmlns:a16="http://schemas.microsoft.com/office/drawing/2014/main" id="{F16D4E7C-7B97-466D-88AF-A33485FF33F7}"/>
              </a:ext>
            </a:extLst>
          </p:cNvPr>
          <p:cNvSpPr>
            <a:spLocks noChangeAspect="1" noChangeArrowheads="1"/>
          </p:cNvSpPr>
          <p:nvPr/>
        </p:nvSpPr>
        <p:spPr bwMode="auto">
          <a:xfrm>
            <a:off x="5213033" y="3650933"/>
            <a:ext cx="267335" cy="2673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201" tIns="40100" rIns="80201" bIns="40100" numCol="1" anchor="t" anchorCtr="0" compatLnSpc="1">
            <a:prstTxWarp prst="textNoShape">
              <a:avLst/>
            </a:prstTxWarp>
          </a:bodyPr>
          <a:lstStyle/>
          <a:p>
            <a:endParaRPr lang="es-ES" sz="1579"/>
          </a:p>
        </p:txBody>
      </p:sp>
      <p:pic>
        <p:nvPicPr>
          <p:cNvPr id="4" name="Imagen 3">
            <a:extLst>
              <a:ext uri="{FF2B5EF4-FFF2-40B4-BE49-F238E27FC236}">
                <a16:creationId xmlns:a16="http://schemas.microsoft.com/office/drawing/2014/main" id="{FFD98BAD-CABA-498F-B58B-CB08FE1A8AB6}"/>
              </a:ext>
            </a:extLst>
          </p:cNvPr>
          <p:cNvPicPr>
            <a:picLocks noChangeAspect="1"/>
          </p:cNvPicPr>
          <p:nvPr/>
        </p:nvPicPr>
        <p:blipFill>
          <a:blip r:embed="rId4"/>
          <a:stretch>
            <a:fillRect/>
          </a:stretch>
        </p:blipFill>
        <p:spPr>
          <a:xfrm>
            <a:off x="308533" y="2031999"/>
            <a:ext cx="3283960" cy="4933649"/>
          </a:xfrm>
          <a:prstGeom prst="rect">
            <a:avLst/>
          </a:prstGeom>
        </p:spPr>
      </p:pic>
      <p:pic>
        <p:nvPicPr>
          <p:cNvPr id="8" name="Imagen 7">
            <a:extLst>
              <a:ext uri="{FF2B5EF4-FFF2-40B4-BE49-F238E27FC236}">
                <a16:creationId xmlns:a16="http://schemas.microsoft.com/office/drawing/2014/main" id="{23183421-B69C-43FF-9F09-6DA8EF468A5A}"/>
              </a:ext>
            </a:extLst>
          </p:cNvPr>
          <p:cNvPicPr>
            <a:picLocks noChangeAspect="1"/>
          </p:cNvPicPr>
          <p:nvPr/>
        </p:nvPicPr>
        <p:blipFill>
          <a:blip r:embed="rId5"/>
          <a:stretch>
            <a:fillRect/>
          </a:stretch>
        </p:blipFill>
        <p:spPr>
          <a:xfrm>
            <a:off x="3746500" y="2087190"/>
            <a:ext cx="6638368" cy="4878458"/>
          </a:xfrm>
          <a:prstGeom prst="rect">
            <a:avLst/>
          </a:prstGeom>
        </p:spPr>
      </p:pic>
    </p:spTree>
    <p:extLst>
      <p:ext uri="{BB962C8B-B14F-4D97-AF65-F5344CB8AC3E}">
        <p14:creationId xmlns:p14="http://schemas.microsoft.com/office/powerpoint/2010/main" val="1434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2000" y="1168753"/>
            <a:ext cx="7575691" cy="669867"/>
          </a:xfrm>
        </p:spPr>
        <p:txBody>
          <a:bodyPr>
            <a:normAutofit/>
          </a:bodyPr>
          <a:lstStyle/>
          <a:p>
            <a:pPr algn="ctr"/>
            <a:r>
              <a:rPr lang="es-ES" dirty="0" err="1">
                <a:solidFill>
                  <a:schemeClr val="accent1">
                    <a:lumMod val="75000"/>
                  </a:schemeClr>
                </a:solidFill>
              </a:rPr>
              <a:t>Iconic</a:t>
            </a:r>
            <a:r>
              <a:rPr lang="es-ES" dirty="0">
                <a:solidFill>
                  <a:schemeClr val="accent1">
                    <a:lumMod val="75000"/>
                  </a:schemeClr>
                </a:solidFill>
              </a:rPr>
              <a:t> </a:t>
            </a:r>
            <a:r>
              <a:rPr lang="es-ES" dirty="0" err="1">
                <a:solidFill>
                  <a:schemeClr val="accent1">
                    <a:lumMod val="75000"/>
                  </a:schemeClr>
                </a:solidFill>
              </a:rPr>
              <a:t>samples</a:t>
            </a:r>
            <a:r>
              <a:rPr lang="es-ES" dirty="0">
                <a:solidFill>
                  <a:schemeClr val="accent1">
                    <a:lumMod val="75000"/>
                  </a:schemeClr>
                </a:solidFill>
              </a:rPr>
              <a:t> of </a:t>
            </a:r>
            <a:r>
              <a:rPr lang="es-ES" dirty="0" err="1">
                <a:solidFill>
                  <a:schemeClr val="accent1">
                    <a:lumMod val="75000"/>
                  </a:schemeClr>
                </a:solidFill>
              </a:rPr>
              <a:t>our</a:t>
            </a:r>
            <a:r>
              <a:rPr lang="es-ES" dirty="0">
                <a:solidFill>
                  <a:schemeClr val="accent1">
                    <a:lumMod val="75000"/>
                  </a:schemeClr>
                </a:solidFill>
              </a:rPr>
              <a:t> </a:t>
            </a:r>
            <a:r>
              <a:rPr lang="es-ES" dirty="0" err="1">
                <a:solidFill>
                  <a:schemeClr val="accent1">
                    <a:lumMod val="75000"/>
                  </a:schemeClr>
                </a:solidFill>
              </a:rPr>
              <a:t>recent</a:t>
            </a:r>
            <a:r>
              <a:rPr lang="es-ES" dirty="0">
                <a:solidFill>
                  <a:schemeClr val="accent1">
                    <a:lumMod val="75000"/>
                  </a:schemeClr>
                </a:solidFill>
              </a:rPr>
              <a:t> </a:t>
            </a:r>
            <a:r>
              <a:rPr lang="es-ES" dirty="0" err="1">
                <a:solidFill>
                  <a:schemeClr val="accent1">
                    <a:lumMod val="75000"/>
                  </a:schemeClr>
                </a:solidFill>
              </a:rPr>
              <a:t>history</a:t>
            </a:r>
            <a:r>
              <a:rPr lang="es-ES" dirty="0">
                <a:solidFill>
                  <a:schemeClr val="accent1">
                    <a:lumMod val="75000"/>
                  </a:schemeClr>
                </a:solidFill>
              </a:rPr>
              <a:t>.</a:t>
            </a: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382" y="830716"/>
            <a:ext cx="1290228" cy="1007904"/>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371728" y="6310775"/>
            <a:ext cx="5523531" cy="320245"/>
          </a:xfrm>
        </p:spPr>
        <p:txBody>
          <a:bodyPr/>
          <a:lstStyle/>
          <a:p>
            <a:r>
              <a:rPr lang="en-US" dirty="0"/>
              <a:t>760801 - NEMOSINE</a:t>
            </a:r>
          </a:p>
        </p:txBody>
      </p:sp>
      <p:pic>
        <p:nvPicPr>
          <p:cNvPr id="11" name="Imagen 10">
            <a:extLst>
              <a:ext uri="{FF2B5EF4-FFF2-40B4-BE49-F238E27FC236}">
                <a16:creationId xmlns:a16="http://schemas.microsoft.com/office/drawing/2014/main" id="{F4C62A79-DBAB-4612-8C55-FE512BF0B8F1}"/>
              </a:ext>
            </a:extLst>
          </p:cNvPr>
          <p:cNvPicPr>
            <a:picLocks noChangeAspect="1"/>
          </p:cNvPicPr>
          <p:nvPr/>
        </p:nvPicPr>
        <p:blipFill>
          <a:blip r:embed="rId4"/>
          <a:stretch>
            <a:fillRect/>
          </a:stretch>
        </p:blipFill>
        <p:spPr>
          <a:xfrm>
            <a:off x="283346" y="2400863"/>
            <a:ext cx="5063354" cy="3327348"/>
          </a:xfrm>
          <a:prstGeom prst="rect">
            <a:avLst/>
          </a:prstGeom>
        </p:spPr>
      </p:pic>
      <p:pic>
        <p:nvPicPr>
          <p:cNvPr id="13" name="Imagen 12">
            <a:extLst>
              <a:ext uri="{FF2B5EF4-FFF2-40B4-BE49-F238E27FC236}">
                <a16:creationId xmlns:a16="http://schemas.microsoft.com/office/drawing/2014/main" id="{1F890792-3C78-44EE-B720-6B374E2A0D47}"/>
              </a:ext>
            </a:extLst>
          </p:cNvPr>
          <p:cNvPicPr>
            <a:picLocks noChangeAspect="1"/>
          </p:cNvPicPr>
          <p:nvPr/>
        </p:nvPicPr>
        <p:blipFill>
          <a:blip r:embed="rId5"/>
          <a:stretch>
            <a:fillRect/>
          </a:stretch>
        </p:blipFill>
        <p:spPr>
          <a:xfrm>
            <a:off x="5422900" y="2946400"/>
            <a:ext cx="5045391" cy="3901769"/>
          </a:xfrm>
          <a:prstGeom prst="rect">
            <a:avLst/>
          </a:prstGeom>
        </p:spPr>
      </p:pic>
    </p:spTree>
    <p:extLst>
      <p:ext uri="{BB962C8B-B14F-4D97-AF65-F5344CB8AC3E}">
        <p14:creationId xmlns:p14="http://schemas.microsoft.com/office/powerpoint/2010/main" val="31795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8100" y="264745"/>
            <a:ext cx="7575691" cy="669867"/>
          </a:xfrm>
        </p:spPr>
        <p:txBody>
          <a:bodyPr>
            <a:normAutofit/>
          </a:bodyPr>
          <a:lstStyle/>
          <a:p>
            <a:pPr algn="ctr"/>
            <a:r>
              <a:rPr lang="en-GB" dirty="0">
                <a:solidFill>
                  <a:schemeClr val="accent1">
                    <a:lumMod val="75000"/>
                  </a:schemeClr>
                </a:solidFill>
              </a:rPr>
              <a:t>THE NEED</a:t>
            </a:r>
            <a:endParaRPr lang="es-ES" i="1" dirty="0">
              <a:solidFill>
                <a:schemeClr val="accent1">
                  <a:lumMod val="75000"/>
                </a:schemeClr>
              </a:solidFill>
            </a:endParaRPr>
          </a:p>
        </p:txBody>
      </p:sp>
      <p:sp>
        <p:nvSpPr>
          <p:cNvPr id="3" name="Marcador de contenido 2"/>
          <p:cNvSpPr>
            <a:spLocks noGrp="1"/>
          </p:cNvSpPr>
          <p:nvPr>
            <p:ph idx="1"/>
          </p:nvPr>
        </p:nvSpPr>
        <p:spPr>
          <a:xfrm>
            <a:off x="514804" y="934613"/>
            <a:ext cx="9605158" cy="5183708"/>
          </a:xfrm>
        </p:spPr>
        <p:txBody>
          <a:bodyPr>
            <a:noAutofit/>
          </a:bodyPr>
          <a:lstStyle/>
          <a:p>
            <a:r>
              <a:rPr lang="en-US" sz="2105" b="1" dirty="0"/>
              <a:t>The context</a:t>
            </a:r>
            <a:r>
              <a:rPr lang="en-US" sz="2105" dirty="0"/>
              <a:t>:</a:t>
            </a:r>
          </a:p>
          <a:p>
            <a:pPr lvl="1" algn="just"/>
            <a:r>
              <a:rPr lang="en-US" sz="2105" dirty="0"/>
              <a:t>A huge percentage of the recent European cultural heritage (CH) can be found in movies, photographs, posters and slides produced between 1895 to nowadays were made using cellulose derivatives. </a:t>
            </a:r>
          </a:p>
          <a:p>
            <a:pPr lvl="1" algn="just"/>
            <a:r>
              <a:rPr lang="en-US" sz="2105" dirty="0"/>
              <a:t>The worldwide estimation of such holdings within professional film archives is around 18 Mio of film reels on cellulose acetate, whereof ca. 5% are in a critical stage or showing signs of </a:t>
            </a:r>
            <a:r>
              <a:rPr lang="en-US" sz="2105" i="1" dirty="0">
                <a:solidFill>
                  <a:schemeClr val="accent1">
                    <a:lumMod val="50000"/>
                  </a:schemeClr>
                </a:solidFill>
              </a:rPr>
              <a:t>vinegar syndrome</a:t>
            </a:r>
            <a:r>
              <a:rPr lang="en-US" sz="2105" dirty="0"/>
              <a:t>.</a:t>
            </a:r>
          </a:p>
          <a:p>
            <a:pPr lvl="1" algn="just"/>
            <a:endParaRPr lang="en-US" sz="2105" dirty="0"/>
          </a:p>
          <a:p>
            <a:pPr lvl="1" algn="just"/>
            <a:endParaRPr lang="en-US" sz="2105" dirty="0"/>
          </a:p>
          <a:p>
            <a:pPr lvl="1" algn="just"/>
            <a:endParaRPr lang="en-US" sz="2105" dirty="0"/>
          </a:p>
          <a:p>
            <a:pPr marL="401010" lvl="1" algn="just"/>
            <a:endParaRPr lang="en-US" sz="2105" u="sng" dirty="0">
              <a:solidFill>
                <a:schemeClr val="accent4">
                  <a:lumMod val="75000"/>
                </a:schemeClr>
              </a:solidFill>
            </a:endParaRP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900" y="127000"/>
            <a:ext cx="1029607" cy="607479"/>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324096" y="6376519"/>
            <a:ext cx="5523531" cy="320245"/>
          </a:xfrm>
        </p:spPr>
        <p:txBody>
          <a:bodyPr/>
          <a:lstStyle/>
          <a:p>
            <a:endParaRPr lang="en-US" dirty="0"/>
          </a:p>
        </p:txBody>
      </p:sp>
      <p:pic>
        <p:nvPicPr>
          <p:cNvPr id="4" name="Imagen 3"/>
          <p:cNvPicPr>
            <a:picLocks noChangeAspect="1"/>
          </p:cNvPicPr>
          <p:nvPr/>
        </p:nvPicPr>
        <p:blipFill>
          <a:blip r:embed="rId4"/>
          <a:stretch>
            <a:fillRect/>
          </a:stretch>
        </p:blipFill>
        <p:spPr>
          <a:xfrm>
            <a:off x="317418" y="3385848"/>
            <a:ext cx="5429250" cy="3834281"/>
          </a:xfrm>
          <a:prstGeom prst="rect">
            <a:avLst/>
          </a:prstGeom>
        </p:spPr>
      </p:pic>
      <p:pic>
        <p:nvPicPr>
          <p:cNvPr id="6" name="Imagen 5">
            <a:extLst>
              <a:ext uri="{FF2B5EF4-FFF2-40B4-BE49-F238E27FC236}">
                <a16:creationId xmlns:a16="http://schemas.microsoft.com/office/drawing/2014/main" id="{DAF5E0DD-2C57-4DBC-AE15-B66BC6FE896F}"/>
              </a:ext>
            </a:extLst>
          </p:cNvPr>
          <p:cNvPicPr>
            <a:picLocks noChangeAspect="1"/>
          </p:cNvPicPr>
          <p:nvPr/>
        </p:nvPicPr>
        <p:blipFill>
          <a:blip r:embed="rId5"/>
          <a:stretch>
            <a:fillRect/>
          </a:stretch>
        </p:blipFill>
        <p:spPr>
          <a:xfrm>
            <a:off x="5847627" y="3334164"/>
            <a:ext cx="4528273" cy="3885966"/>
          </a:xfrm>
          <a:prstGeom prst="rect">
            <a:avLst/>
          </a:prstGeom>
        </p:spPr>
      </p:pic>
    </p:spTree>
    <p:extLst>
      <p:ext uri="{BB962C8B-B14F-4D97-AF65-F5344CB8AC3E}">
        <p14:creationId xmlns:p14="http://schemas.microsoft.com/office/powerpoint/2010/main" val="1965967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451100" y="345948"/>
            <a:ext cx="4620895" cy="497840"/>
          </a:xfrm>
          <a:prstGeom prst="rect">
            <a:avLst/>
          </a:prstGeom>
        </p:spPr>
        <p:txBody>
          <a:bodyPr vert="horz" wrap="square" lIns="0" tIns="12700" rIns="0" bIns="0" rtlCol="0">
            <a:spAutoFit/>
          </a:bodyPr>
          <a:lstStyle/>
          <a:p>
            <a:pPr marL="12700">
              <a:lnSpc>
                <a:spcPct val="100000"/>
              </a:lnSpc>
              <a:spcBef>
                <a:spcPts val="100"/>
              </a:spcBef>
            </a:pPr>
            <a:r>
              <a:rPr sz="3100" i="0" spc="10" dirty="0">
                <a:solidFill>
                  <a:srgbClr val="585858"/>
                </a:solidFill>
                <a:latin typeface="Trebuchet MS"/>
                <a:cs typeface="Trebuchet MS"/>
              </a:rPr>
              <a:t>NEMOSINE</a:t>
            </a:r>
            <a:r>
              <a:rPr sz="3100" i="0" spc="-35" dirty="0">
                <a:solidFill>
                  <a:srgbClr val="585858"/>
                </a:solidFill>
                <a:latin typeface="Trebuchet MS"/>
                <a:cs typeface="Trebuchet MS"/>
              </a:rPr>
              <a:t> </a:t>
            </a:r>
            <a:r>
              <a:rPr sz="3100" i="0" spc="0" dirty="0">
                <a:solidFill>
                  <a:srgbClr val="585858"/>
                </a:solidFill>
                <a:latin typeface="Trebuchet MS"/>
                <a:cs typeface="Trebuchet MS"/>
              </a:rPr>
              <a:t>INTRODUCTION</a:t>
            </a:r>
            <a:endParaRPr sz="3100" dirty="0">
              <a:latin typeface="Trebuchet MS"/>
              <a:cs typeface="Trebuchet MS"/>
            </a:endParaRPr>
          </a:p>
        </p:txBody>
      </p:sp>
      <p:sp>
        <p:nvSpPr>
          <p:cNvPr id="5" name="object 5"/>
          <p:cNvSpPr txBox="1"/>
          <p:nvPr/>
        </p:nvSpPr>
        <p:spPr>
          <a:xfrm>
            <a:off x="587634" y="1790822"/>
            <a:ext cx="1254760" cy="536044"/>
          </a:xfrm>
          <a:prstGeom prst="rect">
            <a:avLst/>
          </a:prstGeom>
        </p:spPr>
        <p:txBody>
          <a:bodyPr vert="horz" wrap="square" lIns="0" tIns="12700" rIns="0" bIns="0" rtlCol="0">
            <a:spAutoFit/>
          </a:bodyPr>
          <a:lstStyle/>
          <a:p>
            <a:pPr marL="12700">
              <a:lnSpc>
                <a:spcPct val="100000"/>
              </a:lnSpc>
              <a:spcBef>
                <a:spcPts val="100"/>
              </a:spcBef>
            </a:pPr>
            <a:r>
              <a:rPr sz="1400" spc="200" dirty="0">
                <a:solidFill>
                  <a:srgbClr val="D4D018"/>
                </a:solidFill>
                <a:latin typeface="Arial"/>
                <a:cs typeface="Arial"/>
              </a:rPr>
              <a:t>□</a:t>
            </a:r>
            <a:r>
              <a:rPr sz="1400" spc="240" dirty="0">
                <a:solidFill>
                  <a:srgbClr val="D4D018"/>
                </a:solidFill>
                <a:latin typeface="Arial"/>
                <a:cs typeface="Arial"/>
              </a:rPr>
              <a:t> </a:t>
            </a:r>
            <a:r>
              <a:rPr sz="2000" b="1" spc="-10" dirty="0">
                <a:solidFill>
                  <a:srgbClr val="3F3F3F"/>
                </a:solidFill>
                <a:latin typeface="Trebuchet MS"/>
                <a:cs typeface="Trebuchet MS"/>
              </a:rPr>
              <a:t>Thefacts</a:t>
            </a:r>
            <a:r>
              <a:rPr sz="2000" spc="-10" dirty="0">
                <a:solidFill>
                  <a:srgbClr val="3F3F3F"/>
                </a:solidFill>
                <a:latin typeface="Trebuchet MS"/>
                <a:cs typeface="Trebuchet MS"/>
              </a:rPr>
              <a:t>:</a:t>
            </a:r>
            <a:endParaRPr sz="2000" dirty="0">
              <a:latin typeface="Trebuchet MS"/>
              <a:cs typeface="Trebuchet MS"/>
            </a:endParaRPr>
          </a:p>
        </p:txBody>
      </p:sp>
      <p:sp>
        <p:nvSpPr>
          <p:cNvPr id="6" name="object 6"/>
          <p:cNvSpPr txBox="1"/>
          <p:nvPr/>
        </p:nvSpPr>
        <p:spPr>
          <a:xfrm>
            <a:off x="585094" y="2358452"/>
            <a:ext cx="7726680" cy="628377"/>
          </a:xfrm>
          <a:prstGeom prst="rect">
            <a:avLst/>
          </a:prstGeom>
        </p:spPr>
        <p:txBody>
          <a:bodyPr vert="horz" wrap="square" lIns="0" tIns="12700" rIns="0" bIns="0" rtlCol="0">
            <a:spAutoFit/>
          </a:bodyPr>
          <a:lstStyle/>
          <a:p>
            <a:pPr marL="12700">
              <a:lnSpc>
                <a:spcPct val="100000"/>
              </a:lnSpc>
              <a:spcBef>
                <a:spcPts val="100"/>
              </a:spcBef>
            </a:pPr>
            <a:r>
              <a:rPr sz="2000" spc="200" dirty="0">
                <a:solidFill>
                  <a:srgbClr val="D4D018"/>
                </a:solidFill>
                <a:latin typeface="Arial"/>
                <a:cs typeface="Arial"/>
              </a:rPr>
              <a:t>□</a:t>
            </a:r>
            <a:r>
              <a:rPr sz="2000" spc="450" dirty="0">
                <a:solidFill>
                  <a:srgbClr val="D4D018"/>
                </a:solidFill>
                <a:latin typeface="Arial"/>
                <a:cs typeface="Arial"/>
              </a:rPr>
              <a:t> </a:t>
            </a:r>
            <a:r>
              <a:rPr sz="2000" dirty="0">
                <a:solidFill>
                  <a:srgbClr val="3F3F3F"/>
                </a:solidFill>
                <a:latin typeface="Trebuchet MS"/>
                <a:cs typeface="Trebuchet MS"/>
              </a:rPr>
              <a:t>A</a:t>
            </a:r>
            <a:r>
              <a:rPr sz="2000" spc="125" dirty="0">
                <a:solidFill>
                  <a:srgbClr val="3F3F3F"/>
                </a:solidFill>
                <a:latin typeface="Trebuchet MS"/>
                <a:cs typeface="Trebuchet MS"/>
              </a:rPr>
              <a:t> </a:t>
            </a:r>
            <a:r>
              <a:rPr sz="2000" spc="-5" dirty="0">
                <a:solidFill>
                  <a:srgbClr val="3F3F3F"/>
                </a:solidFill>
                <a:latin typeface="Trebuchet MS"/>
                <a:cs typeface="Trebuchet MS"/>
              </a:rPr>
              <a:t>huge</a:t>
            </a:r>
            <a:r>
              <a:rPr sz="2000" spc="200" dirty="0">
                <a:solidFill>
                  <a:srgbClr val="3F3F3F"/>
                </a:solidFill>
                <a:latin typeface="Trebuchet MS"/>
                <a:cs typeface="Trebuchet MS"/>
              </a:rPr>
              <a:t> </a:t>
            </a:r>
            <a:r>
              <a:rPr sz="2000" spc="-5" dirty="0">
                <a:solidFill>
                  <a:srgbClr val="3F3F3F"/>
                </a:solidFill>
                <a:latin typeface="Trebuchet MS"/>
                <a:cs typeface="Trebuchet MS"/>
              </a:rPr>
              <a:t>percentage</a:t>
            </a:r>
            <a:r>
              <a:rPr sz="2000" spc="204" dirty="0">
                <a:solidFill>
                  <a:srgbClr val="3F3F3F"/>
                </a:solidFill>
                <a:latin typeface="Trebuchet MS"/>
                <a:cs typeface="Trebuchet MS"/>
              </a:rPr>
              <a:t> </a:t>
            </a:r>
            <a:r>
              <a:rPr sz="2000" spc="-5" dirty="0">
                <a:solidFill>
                  <a:srgbClr val="3F3F3F"/>
                </a:solidFill>
                <a:latin typeface="Trebuchet MS"/>
                <a:cs typeface="Trebuchet MS"/>
              </a:rPr>
              <a:t>of</a:t>
            </a:r>
            <a:r>
              <a:rPr sz="2000" spc="200" dirty="0">
                <a:solidFill>
                  <a:srgbClr val="3F3F3F"/>
                </a:solidFill>
                <a:latin typeface="Trebuchet MS"/>
                <a:cs typeface="Trebuchet MS"/>
              </a:rPr>
              <a:t> </a:t>
            </a:r>
            <a:r>
              <a:rPr sz="2000" spc="-5" dirty="0">
                <a:solidFill>
                  <a:srgbClr val="3F3F3F"/>
                </a:solidFill>
                <a:latin typeface="Trebuchet MS"/>
                <a:cs typeface="Trebuchet MS"/>
              </a:rPr>
              <a:t>the</a:t>
            </a:r>
            <a:r>
              <a:rPr sz="2000" spc="200" dirty="0">
                <a:solidFill>
                  <a:srgbClr val="3F3F3F"/>
                </a:solidFill>
                <a:latin typeface="Trebuchet MS"/>
                <a:cs typeface="Trebuchet MS"/>
              </a:rPr>
              <a:t> </a:t>
            </a:r>
            <a:r>
              <a:rPr sz="2000" spc="-5" dirty="0">
                <a:solidFill>
                  <a:srgbClr val="3F3F3F"/>
                </a:solidFill>
                <a:latin typeface="Trebuchet MS"/>
                <a:cs typeface="Trebuchet MS"/>
              </a:rPr>
              <a:t>recent</a:t>
            </a:r>
            <a:r>
              <a:rPr sz="2000" spc="200" dirty="0">
                <a:solidFill>
                  <a:srgbClr val="3F3F3F"/>
                </a:solidFill>
                <a:latin typeface="Trebuchet MS"/>
                <a:cs typeface="Trebuchet MS"/>
              </a:rPr>
              <a:t> </a:t>
            </a:r>
            <a:r>
              <a:rPr sz="2000" spc="-5" dirty="0">
                <a:solidFill>
                  <a:srgbClr val="3F3F3F"/>
                </a:solidFill>
                <a:latin typeface="Trebuchet MS"/>
                <a:cs typeface="Trebuchet MS"/>
              </a:rPr>
              <a:t>European</a:t>
            </a:r>
            <a:r>
              <a:rPr sz="2000" spc="200" dirty="0">
                <a:solidFill>
                  <a:srgbClr val="3F3F3F"/>
                </a:solidFill>
                <a:latin typeface="Trebuchet MS"/>
                <a:cs typeface="Trebuchet MS"/>
              </a:rPr>
              <a:t> </a:t>
            </a:r>
            <a:r>
              <a:rPr sz="2000" spc="-5" dirty="0">
                <a:solidFill>
                  <a:srgbClr val="3F3F3F"/>
                </a:solidFill>
                <a:latin typeface="Trebuchet MS"/>
                <a:cs typeface="Trebuchet MS"/>
              </a:rPr>
              <a:t>cultural</a:t>
            </a:r>
            <a:r>
              <a:rPr sz="2000" spc="200" dirty="0">
                <a:solidFill>
                  <a:srgbClr val="3F3F3F"/>
                </a:solidFill>
                <a:latin typeface="Trebuchet MS"/>
                <a:cs typeface="Trebuchet MS"/>
              </a:rPr>
              <a:t> </a:t>
            </a:r>
            <a:r>
              <a:rPr sz="2000" spc="-5" dirty="0">
                <a:solidFill>
                  <a:srgbClr val="3F3F3F"/>
                </a:solidFill>
                <a:latin typeface="Trebuchet MS"/>
                <a:cs typeface="Trebuchet MS"/>
              </a:rPr>
              <a:t>heritage</a:t>
            </a:r>
            <a:r>
              <a:rPr sz="2000" spc="204" dirty="0">
                <a:solidFill>
                  <a:srgbClr val="3F3F3F"/>
                </a:solidFill>
                <a:latin typeface="Trebuchet MS"/>
                <a:cs typeface="Trebuchet MS"/>
              </a:rPr>
              <a:t> </a:t>
            </a:r>
            <a:r>
              <a:rPr sz="2000" spc="-5" dirty="0">
                <a:solidFill>
                  <a:srgbClr val="3F3F3F"/>
                </a:solidFill>
                <a:latin typeface="Trebuchet MS"/>
                <a:cs typeface="Trebuchet MS"/>
              </a:rPr>
              <a:t>(CH)</a:t>
            </a:r>
            <a:r>
              <a:rPr sz="2000" spc="200" dirty="0">
                <a:solidFill>
                  <a:srgbClr val="3F3F3F"/>
                </a:solidFill>
                <a:latin typeface="Trebuchet MS"/>
                <a:cs typeface="Trebuchet MS"/>
              </a:rPr>
              <a:t> </a:t>
            </a:r>
            <a:r>
              <a:rPr sz="2000" spc="-5" dirty="0">
                <a:solidFill>
                  <a:srgbClr val="3F3F3F"/>
                </a:solidFill>
                <a:latin typeface="Trebuchet MS"/>
                <a:cs typeface="Trebuchet MS"/>
              </a:rPr>
              <a:t>can</a:t>
            </a:r>
            <a:r>
              <a:rPr sz="2000" spc="200" dirty="0">
                <a:solidFill>
                  <a:srgbClr val="3F3F3F"/>
                </a:solidFill>
                <a:latin typeface="Trebuchet MS"/>
                <a:cs typeface="Trebuchet MS"/>
              </a:rPr>
              <a:t> </a:t>
            </a:r>
            <a:r>
              <a:rPr sz="2000" spc="-5" dirty="0">
                <a:solidFill>
                  <a:srgbClr val="3F3F3F"/>
                </a:solidFill>
                <a:latin typeface="Trebuchet MS"/>
                <a:cs typeface="Trebuchet MS"/>
              </a:rPr>
              <a:t>be</a:t>
            </a:r>
            <a:r>
              <a:rPr sz="2000" spc="204" dirty="0">
                <a:solidFill>
                  <a:srgbClr val="3F3F3F"/>
                </a:solidFill>
                <a:latin typeface="Trebuchet MS"/>
                <a:cs typeface="Trebuchet MS"/>
              </a:rPr>
              <a:t> </a:t>
            </a:r>
            <a:r>
              <a:rPr sz="2000" spc="-5" dirty="0">
                <a:solidFill>
                  <a:srgbClr val="3F3F3F"/>
                </a:solidFill>
                <a:latin typeface="Trebuchet MS"/>
                <a:cs typeface="Trebuchet MS"/>
              </a:rPr>
              <a:t>found</a:t>
            </a:r>
            <a:r>
              <a:rPr sz="2000" spc="200" dirty="0">
                <a:solidFill>
                  <a:srgbClr val="3F3F3F"/>
                </a:solidFill>
                <a:latin typeface="Trebuchet MS"/>
                <a:cs typeface="Trebuchet MS"/>
              </a:rPr>
              <a:t> </a:t>
            </a:r>
            <a:r>
              <a:rPr sz="2000" dirty="0">
                <a:solidFill>
                  <a:srgbClr val="3F3F3F"/>
                </a:solidFill>
                <a:latin typeface="Trebuchet MS"/>
                <a:cs typeface="Trebuchet MS"/>
              </a:rPr>
              <a:t>in</a:t>
            </a:r>
            <a:r>
              <a:rPr sz="2000" spc="200" dirty="0">
                <a:solidFill>
                  <a:srgbClr val="3F3F3F"/>
                </a:solidFill>
                <a:latin typeface="Trebuchet MS"/>
                <a:cs typeface="Trebuchet MS"/>
              </a:rPr>
              <a:t> </a:t>
            </a:r>
            <a:r>
              <a:rPr sz="2000" spc="-50" dirty="0">
                <a:solidFill>
                  <a:srgbClr val="3F3F3F"/>
                </a:solidFill>
                <a:latin typeface="Trebuchet MS"/>
                <a:cs typeface="Trebuchet MS"/>
              </a:rPr>
              <a:t>movies,</a:t>
            </a:r>
            <a:r>
              <a:rPr lang="it-IT" sz="2000" spc="-50" dirty="0">
                <a:solidFill>
                  <a:srgbClr val="3F3F3F"/>
                </a:solidFill>
                <a:latin typeface="Trebuchet MS"/>
                <a:cs typeface="Trebuchet MS"/>
              </a:rPr>
              <a:t> </a:t>
            </a:r>
            <a:r>
              <a:rPr lang="it-IT" sz="2000" spc="-50" dirty="0" err="1">
                <a:solidFill>
                  <a:srgbClr val="3F3F3F"/>
                </a:solidFill>
                <a:latin typeface="Trebuchet MS"/>
                <a:cs typeface="Trebuchet MS"/>
              </a:rPr>
              <a:t>photos</a:t>
            </a:r>
            <a:r>
              <a:rPr lang="it-IT" sz="2000" spc="-50" dirty="0">
                <a:solidFill>
                  <a:srgbClr val="3F3F3F"/>
                </a:solidFill>
                <a:latin typeface="Trebuchet MS"/>
                <a:cs typeface="Trebuchet MS"/>
              </a:rPr>
              <a:t> </a:t>
            </a:r>
            <a:r>
              <a:rPr lang="it-IT" sz="2000" spc="-5" dirty="0" err="1">
                <a:solidFill>
                  <a:srgbClr val="3F3F3F"/>
                </a:solidFill>
                <a:latin typeface="Trebuchet MS"/>
                <a:cs typeface="Trebuchet MS"/>
              </a:rPr>
              <a:t>posters</a:t>
            </a:r>
            <a:r>
              <a:rPr lang="it-IT" sz="2000" spc="-5" dirty="0">
                <a:solidFill>
                  <a:srgbClr val="3F3F3F"/>
                </a:solidFill>
                <a:latin typeface="Trebuchet MS"/>
                <a:cs typeface="Trebuchet MS"/>
              </a:rPr>
              <a:t> and </a:t>
            </a:r>
            <a:r>
              <a:rPr lang="it-IT" sz="2000" spc="-5" dirty="0" err="1">
                <a:solidFill>
                  <a:srgbClr val="3F3F3F"/>
                </a:solidFill>
                <a:latin typeface="Trebuchet MS"/>
                <a:cs typeface="Trebuchet MS"/>
              </a:rPr>
              <a:t>slides</a:t>
            </a:r>
            <a:r>
              <a:rPr lang="it-IT" sz="2000" spc="-5" dirty="0">
                <a:solidFill>
                  <a:srgbClr val="3F3F3F"/>
                </a:solidFill>
                <a:latin typeface="Trebuchet MS"/>
                <a:cs typeface="Trebuchet MS"/>
              </a:rPr>
              <a:t> </a:t>
            </a:r>
            <a:r>
              <a:rPr lang="it-IT" sz="2000" spc="-5" dirty="0" err="1">
                <a:solidFill>
                  <a:srgbClr val="3F3F3F"/>
                </a:solidFill>
                <a:latin typeface="Trebuchet MS"/>
                <a:cs typeface="Trebuchet MS"/>
              </a:rPr>
              <a:t>produced</a:t>
            </a:r>
            <a:endParaRPr sz="2000" dirty="0">
              <a:latin typeface="Trebuchet MS"/>
              <a:cs typeface="Trebuchet MS"/>
            </a:endParaRPr>
          </a:p>
        </p:txBody>
      </p:sp>
      <p:sp>
        <p:nvSpPr>
          <p:cNvPr id="8" name="object 8"/>
          <p:cNvSpPr txBox="1"/>
          <p:nvPr/>
        </p:nvSpPr>
        <p:spPr>
          <a:xfrm>
            <a:off x="396574" y="2870200"/>
            <a:ext cx="8924925" cy="1533496"/>
          </a:xfrm>
          <a:prstGeom prst="rect">
            <a:avLst/>
          </a:prstGeom>
        </p:spPr>
        <p:txBody>
          <a:bodyPr vert="horz" wrap="square" lIns="0" tIns="104139" rIns="0" bIns="0" rtlCol="0">
            <a:spAutoFit/>
          </a:bodyPr>
          <a:lstStyle/>
          <a:p>
            <a:pPr marL="262890">
              <a:lnSpc>
                <a:spcPct val="100000"/>
              </a:lnSpc>
              <a:spcBef>
                <a:spcPts val="819"/>
              </a:spcBef>
            </a:pPr>
            <a:r>
              <a:rPr lang="it-IT" sz="2000" dirty="0" err="1">
                <a:solidFill>
                  <a:srgbClr val="3F3F3F"/>
                </a:solidFill>
                <a:latin typeface="Trebuchet MS"/>
                <a:cs typeface="Trebuchet MS"/>
              </a:rPr>
              <a:t>between</a:t>
            </a:r>
            <a:r>
              <a:rPr lang="it-IT" sz="2000" dirty="0">
                <a:solidFill>
                  <a:srgbClr val="3F3F3F"/>
                </a:solidFill>
                <a:latin typeface="Trebuchet MS"/>
                <a:cs typeface="Trebuchet MS"/>
              </a:rPr>
              <a:t> </a:t>
            </a:r>
            <a:r>
              <a:rPr sz="2000" dirty="0">
                <a:solidFill>
                  <a:srgbClr val="3F3F3F"/>
                </a:solidFill>
                <a:latin typeface="Trebuchet MS"/>
                <a:cs typeface="Trebuchet MS"/>
              </a:rPr>
              <a:t>1895 </a:t>
            </a:r>
            <a:r>
              <a:rPr sz="2000" spc="-5" dirty="0">
                <a:solidFill>
                  <a:srgbClr val="3F3F3F"/>
                </a:solidFill>
                <a:latin typeface="Trebuchet MS"/>
                <a:cs typeface="Trebuchet MS"/>
              </a:rPr>
              <a:t>to nowadays were made using cellulose</a:t>
            </a:r>
            <a:r>
              <a:rPr sz="2000" spc="50" dirty="0">
                <a:solidFill>
                  <a:srgbClr val="3F3F3F"/>
                </a:solidFill>
                <a:latin typeface="Trebuchet MS"/>
                <a:cs typeface="Trebuchet MS"/>
              </a:rPr>
              <a:t> </a:t>
            </a:r>
            <a:r>
              <a:rPr sz="2000" spc="-5" dirty="0">
                <a:solidFill>
                  <a:srgbClr val="3F3F3F"/>
                </a:solidFill>
                <a:latin typeface="Trebuchet MS"/>
                <a:cs typeface="Trebuchet MS"/>
              </a:rPr>
              <a:t>derivatives.</a:t>
            </a:r>
            <a:endParaRPr lang="it-IT" sz="2000" spc="-5" dirty="0">
              <a:solidFill>
                <a:srgbClr val="3F3F3F"/>
              </a:solidFill>
              <a:latin typeface="Trebuchet MS"/>
              <a:cs typeface="Trebuchet MS"/>
            </a:endParaRPr>
          </a:p>
          <a:p>
            <a:pPr marL="262890">
              <a:lnSpc>
                <a:spcPct val="100000"/>
              </a:lnSpc>
              <a:spcBef>
                <a:spcPts val="819"/>
              </a:spcBef>
            </a:pPr>
            <a:endParaRPr sz="2000" dirty="0">
              <a:latin typeface="Trebuchet MS"/>
              <a:cs typeface="Trebuchet MS"/>
            </a:endParaRPr>
          </a:p>
          <a:p>
            <a:pPr marL="262890" marR="5080" indent="-250825">
              <a:lnSpc>
                <a:spcPts val="1510"/>
              </a:lnSpc>
              <a:spcBef>
                <a:spcPts val="910"/>
              </a:spcBef>
              <a:tabLst>
                <a:tab pos="8524240" algn="l"/>
              </a:tabLst>
            </a:pPr>
            <a:r>
              <a:rPr sz="2000" spc="200" dirty="0">
                <a:solidFill>
                  <a:srgbClr val="D4D018"/>
                </a:solidFill>
                <a:latin typeface="Arial"/>
                <a:cs typeface="Arial"/>
              </a:rPr>
              <a:t>□ </a:t>
            </a:r>
            <a:r>
              <a:rPr sz="2000" spc="25" dirty="0">
                <a:solidFill>
                  <a:srgbClr val="D4D018"/>
                </a:solidFill>
                <a:latin typeface="Arial"/>
                <a:cs typeface="Arial"/>
              </a:rPr>
              <a:t> </a:t>
            </a:r>
            <a:r>
              <a:rPr sz="2000" spc="-5" dirty="0">
                <a:solidFill>
                  <a:srgbClr val="3F3F3F"/>
                </a:solidFill>
                <a:latin typeface="Trebuchet MS"/>
                <a:cs typeface="Trebuchet MS"/>
              </a:rPr>
              <a:t>Th</a:t>
            </a:r>
            <a:r>
              <a:rPr sz="2000" dirty="0">
                <a:solidFill>
                  <a:srgbClr val="3F3F3F"/>
                </a:solidFill>
                <a:latin typeface="Trebuchet MS"/>
                <a:cs typeface="Trebuchet MS"/>
              </a:rPr>
              <a:t>e</a:t>
            </a:r>
            <a:r>
              <a:rPr sz="2000" spc="90" dirty="0">
                <a:solidFill>
                  <a:srgbClr val="3F3F3F"/>
                </a:solidFill>
                <a:latin typeface="Trebuchet MS"/>
                <a:cs typeface="Trebuchet MS"/>
              </a:rPr>
              <a:t> </a:t>
            </a:r>
            <a:r>
              <a:rPr sz="2000" spc="-5" dirty="0">
                <a:solidFill>
                  <a:srgbClr val="3F3F3F"/>
                </a:solidFill>
                <a:latin typeface="Trebuchet MS"/>
                <a:cs typeface="Trebuchet MS"/>
              </a:rPr>
              <a:t>wo</a:t>
            </a:r>
            <a:r>
              <a:rPr sz="2000" spc="0" dirty="0">
                <a:solidFill>
                  <a:srgbClr val="3F3F3F"/>
                </a:solidFill>
                <a:latin typeface="Trebuchet MS"/>
                <a:cs typeface="Trebuchet MS"/>
              </a:rPr>
              <a:t>r</a:t>
            </a:r>
            <a:r>
              <a:rPr sz="2000" spc="-5" dirty="0">
                <a:solidFill>
                  <a:srgbClr val="3F3F3F"/>
                </a:solidFill>
                <a:latin typeface="Trebuchet MS"/>
                <a:cs typeface="Trebuchet MS"/>
              </a:rPr>
              <a:t>l</a:t>
            </a:r>
            <a:r>
              <a:rPr sz="2000" spc="-10" dirty="0">
                <a:solidFill>
                  <a:srgbClr val="3F3F3F"/>
                </a:solidFill>
                <a:latin typeface="Trebuchet MS"/>
                <a:cs typeface="Trebuchet MS"/>
              </a:rPr>
              <a:t>d</a:t>
            </a:r>
            <a:r>
              <a:rPr sz="2000" spc="-5" dirty="0">
                <a:solidFill>
                  <a:srgbClr val="3F3F3F"/>
                </a:solidFill>
                <a:latin typeface="Trebuchet MS"/>
                <a:cs typeface="Trebuchet MS"/>
              </a:rPr>
              <a:t>w</a:t>
            </a:r>
            <a:r>
              <a:rPr sz="2000" dirty="0">
                <a:solidFill>
                  <a:srgbClr val="3F3F3F"/>
                </a:solidFill>
                <a:latin typeface="Trebuchet MS"/>
                <a:cs typeface="Trebuchet MS"/>
              </a:rPr>
              <a:t>i</a:t>
            </a:r>
            <a:r>
              <a:rPr sz="2000" spc="-10" dirty="0">
                <a:solidFill>
                  <a:srgbClr val="3F3F3F"/>
                </a:solidFill>
                <a:latin typeface="Trebuchet MS"/>
                <a:cs typeface="Trebuchet MS"/>
              </a:rPr>
              <a:t>d</a:t>
            </a:r>
            <a:r>
              <a:rPr sz="2000" dirty="0">
                <a:solidFill>
                  <a:srgbClr val="3F3F3F"/>
                </a:solidFill>
                <a:latin typeface="Trebuchet MS"/>
                <a:cs typeface="Trebuchet MS"/>
              </a:rPr>
              <a:t>e</a:t>
            </a:r>
            <a:r>
              <a:rPr sz="2000" spc="90" dirty="0">
                <a:solidFill>
                  <a:srgbClr val="3F3F3F"/>
                </a:solidFill>
                <a:latin typeface="Trebuchet MS"/>
                <a:cs typeface="Trebuchet MS"/>
              </a:rPr>
              <a:t> </a:t>
            </a:r>
            <a:r>
              <a:rPr sz="2000" spc="-5" dirty="0">
                <a:solidFill>
                  <a:srgbClr val="3F3F3F"/>
                </a:solidFill>
                <a:latin typeface="Trebuchet MS"/>
                <a:cs typeface="Trebuchet MS"/>
              </a:rPr>
              <a:t>es</a:t>
            </a:r>
            <a:r>
              <a:rPr sz="2000" spc="-10" dirty="0">
                <a:solidFill>
                  <a:srgbClr val="3F3F3F"/>
                </a:solidFill>
                <a:latin typeface="Trebuchet MS"/>
                <a:cs typeface="Trebuchet MS"/>
              </a:rPr>
              <a:t>t</a:t>
            </a:r>
            <a:r>
              <a:rPr sz="2000" dirty="0">
                <a:solidFill>
                  <a:srgbClr val="3F3F3F"/>
                </a:solidFill>
                <a:latin typeface="Trebuchet MS"/>
                <a:cs typeface="Trebuchet MS"/>
              </a:rPr>
              <a:t>i</a:t>
            </a:r>
            <a:r>
              <a:rPr sz="2000" spc="-5" dirty="0">
                <a:solidFill>
                  <a:srgbClr val="3F3F3F"/>
                </a:solidFill>
                <a:latin typeface="Trebuchet MS"/>
                <a:cs typeface="Trebuchet MS"/>
              </a:rPr>
              <a:t>m</a:t>
            </a:r>
            <a:r>
              <a:rPr sz="2000" dirty="0">
                <a:solidFill>
                  <a:srgbClr val="3F3F3F"/>
                </a:solidFill>
                <a:latin typeface="Trebuchet MS"/>
                <a:cs typeface="Trebuchet MS"/>
              </a:rPr>
              <a:t>a</a:t>
            </a:r>
            <a:r>
              <a:rPr sz="2000" spc="-10" dirty="0">
                <a:solidFill>
                  <a:srgbClr val="3F3F3F"/>
                </a:solidFill>
                <a:latin typeface="Trebuchet MS"/>
                <a:cs typeface="Trebuchet MS"/>
              </a:rPr>
              <a:t>t</a:t>
            </a:r>
            <a:r>
              <a:rPr sz="2000" dirty="0">
                <a:solidFill>
                  <a:srgbClr val="3F3F3F"/>
                </a:solidFill>
                <a:latin typeface="Trebuchet MS"/>
                <a:cs typeface="Trebuchet MS"/>
              </a:rPr>
              <a:t>i</a:t>
            </a:r>
            <a:r>
              <a:rPr sz="2000" spc="-5" dirty="0">
                <a:solidFill>
                  <a:srgbClr val="3F3F3F"/>
                </a:solidFill>
                <a:latin typeface="Trebuchet MS"/>
                <a:cs typeface="Trebuchet MS"/>
              </a:rPr>
              <a:t>o</a:t>
            </a:r>
            <a:r>
              <a:rPr sz="2000" dirty="0">
                <a:solidFill>
                  <a:srgbClr val="3F3F3F"/>
                </a:solidFill>
                <a:latin typeface="Trebuchet MS"/>
                <a:cs typeface="Trebuchet MS"/>
              </a:rPr>
              <a:t>n</a:t>
            </a:r>
            <a:r>
              <a:rPr sz="2000" spc="85" dirty="0">
                <a:solidFill>
                  <a:srgbClr val="3F3F3F"/>
                </a:solidFill>
                <a:latin typeface="Trebuchet MS"/>
                <a:cs typeface="Trebuchet MS"/>
              </a:rPr>
              <a:t> </a:t>
            </a:r>
            <a:r>
              <a:rPr sz="2000" spc="-5" dirty="0">
                <a:solidFill>
                  <a:srgbClr val="3F3F3F"/>
                </a:solidFill>
                <a:latin typeface="Trebuchet MS"/>
                <a:cs typeface="Trebuchet MS"/>
              </a:rPr>
              <a:t>o</a:t>
            </a:r>
            <a:r>
              <a:rPr sz="2000" dirty="0">
                <a:solidFill>
                  <a:srgbClr val="3F3F3F"/>
                </a:solidFill>
                <a:latin typeface="Trebuchet MS"/>
                <a:cs typeface="Trebuchet MS"/>
              </a:rPr>
              <a:t>f</a:t>
            </a:r>
            <a:r>
              <a:rPr sz="2000" spc="85" dirty="0">
                <a:solidFill>
                  <a:srgbClr val="3F3F3F"/>
                </a:solidFill>
                <a:latin typeface="Trebuchet MS"/>
                <a:cs typeface="Trebuchet MS"/>
              </a:rPr>
              <a:t> </a:t>
            </a:r>
            <a:r>
              <a:rPr sz="2000" spc="-5" dirty="0">
                <a:solidFill>
                  <a:srgbClr val="3F3F3F"/>
                </a:solidFill>
                <a:latin typeface="Trebuchet MS"/>
                <a:cs typeface="Trebuchet MS"/>
              </a:rPr>
              <a:t>su</a:t>
            </a:r>
            <a:r>
              <a:rPr sz="2000" spc="-10" dirty="0">
                <a:solidFill>
                  <a:srgbClr val="3F3F3F"/>
                </a:solidFill>
                <a:latin typeface="Trebuchet MS"/>
                <a:cs typeface="Trebuchet MS"/>
              </a:rPr>
              <a:t>c</a:t>
            </a:r>
            <a:r>
              <a:rPr sz="2000" dirty="0">
                <a:solidFill>
                  <a:srgbClr val="3F3F3F"/>
                </a:solidFill>
                <a:latin typeface="Trebuchet MS"/>
                <a:cs typeface="Trebuchet MS"/>
              </a:rPr>
              <a:t>h</a:t>
            </a:r>
            <a:r>
              <a:rPr sz="2000" spc="85" dirty="0">
                <a:solidFill>
                  <a:srgbClr val="3F3F3F"/>
                </a:solidFill>
                <a:latin typeface="Trebuchet MS"/>
                <a:cs typeface="Trebuchet MS"/>
              </a:rPr>
              <a:t> </a:t>
            </a:r>
            <a:r>
              <a:rPr sz="2000" spc="-5" dirty="0">
                <a:solidFill>
                  <a:srgbClr val="3F3F3F"/>
                </a:solidFill>
                <a:latin typeface="Trebuchet MS"/>
                <a:cs typeface="Trebuchet MS"/>
              </a:rPr>
              <a:t>hol</a:t>
            </a:r>
            <a:r>
              <a:rPr sz="2000" spc="-10" dirty="0">
                <a:solidFill>
                  <a:srgbClr val="3F3F3F"/>
                </a:solidFill>
                <a:latin typeface="Trebuchet MS"/>
                <a:cs typeface="Trebuchet MS"/>
              </a:rPr>
              <a:t>d</a:t>
            </a:r>
            <a:r>
              <a:rPr sz="2000" dirty="0">
                <a:solidFill>
                  <a:srgbClr val="3F3F3F"/>
                </a:solidFill>
                <a:latin typeface="Trebuchet MS"/>
                <a:cs typeface="Trebuchet MS"/>
              </a:rPr>
              <a:t>i</a:t>
            </a:r>
            <a:r>
              <a:rPr sz="2000" spc="-5" dirty="0">
                <a:solidFill>
                  <a:srgbClr val="3F3F3F"/>
                </a:solidFill>
                <a:latin typeface="Trebuchet MS"/>
                <a:cs typeface="Trebuchet MS"/>
              </a:rPr>
              <a:t>ng</a:t>
            </a:r>
            <a:r>
              <a:rPr sz="2000" dirty="0">
                <a:solidFill>
                  <a:srgbClr val="3F3F3F"/>
                </a:solidFill>
                <a:latin typeface="Trebuchet MS"/>
                <a:cs typeface="Trebuchet MS"/>
              </a:rPr>
              <a:t>s</a:t>
            </a:r>
            <a:r>
              <a:rPr sz="2000" spc="90" dirty="0">
                <a:solidFill>
                  <a:srgbClr val="3F3F3F"/>
                </a:solidFill>
                <a:latin typeface="Trebuchet MS"/>
                <a:cs typeface="Trebuchet MS"/>
              </a:rPr>
              <a:t> </a:t>
            </a:r>
            <a:r>
              <a:rPr sz="2000" spc="-5" dirty="0">
                <a:solidFill>
                  <a:srgbClr val="3F3F3F"/>
                </a:solidFill>
                <a:latin typeface="Trebuchet MS"/>
                <a:cs typeface="Trebuchet MS"/>
              </a:rPr>
              <a:t>w</a:t>
            </a:r>
            <a:r>
              <a:rPr sz="2000" dirty="0">
                <a:solidFill>
                  <a:srgbClr val="3F3F3F"/>
                </a:solidFill>
                <a:latin typeface="Trebuchet MS"/>
                <a:cs typeface="Trebuchet MS"/>
              </a:rPr>
              <a:t>i</a:t>
            </a:r>
            <a:r>
              <a:rPr sz="2000" spc="-10" dirty="0">
                <a:solidFill>
                  <a:srgbClr val="3F3F3F"/>
                </a:solidFill>
                <a:latin typeface="Trebuchet MS"/>
                <a:cs typeface="Trebuchet MS"/>
              </a:rPr>
              <a:t>t</a:t>
            </a:r>
            <a:r>
              <a:rPr sz="2000" spc="-5" dirty="0">
                <a:solidFill>
                  <a:srgbClr val="3F3F3F"/>
                </a:solidFill>
                <a:latin typeface="Trebuchet MS"/>
                <a:cs typeface="Trebuchet MS"/>
              </a:rPr>
              <a:t>h</a:t>
            </a:r>
            <a:r>
              <a:rPr sz="2000" dirty="0">
                <a:solidFill>
                  <a:srgbClr val="3F3F3F"/>
                </a:solidFill>
                <a:latin typeface="Trebuchet MS"/>
                <a:cs typeface="Trebuchet MS"/>
              </a:rPr>
              <a:t>in</a:t>
            </a:r>
            <a:r>
              <a:rPr sz="2000" spc="85" dirty="0">
                <a:solidFill>
                  <a:srgbClr val="3F3F3F"/>
                </a:solidFill>
                <a:latin typeface="Trebuchet MS"/>
                <a:cs typeface="Trebuchet MS"/>
              </a:rPr>
              <a:t> </a:t>
            </a:r>
            <a:r>
              <a:rPr sz="2000" spc="-10" dirty="0">
                <a:solidFill>
                  <a:srgbClr val="3F3F3F"/>
                </a:solidFill>
                <a:latin typeface="Trebuchet MS"/>
                <a:cs typeface="Trebuchet MS"/>
              </a:rPr>
              <a:t>p</a:t>
            </a:r>
            <a:r>
              <a:rPr sz="2000" dirty="0">
                <a:solidFill>
                  <a:srgbClr val="3F3F3F"/>
                </a:solidFill>
                <a:latin typeface="Trebuchet MS"/>
                <a:cs typeface="Trebuchet MS"/>
              </a:rPr>
              <a:t>r</a:t>
            </a:r>
            <a:r>
              <a:rPr sz="2000" spc="-5" dirty="0">
                <a:solidFill>
                  <a:srgbClr val="3F3F3F"/>
                </a:solidFill>
                <a:latin typeface="Trebuchet MS"/>
                <a:cs typeface="Trebuchet MS"/>
              </a:rPr>
              <a:t>o</a:t>
            </a:r>
            <a:r>
              <a:rPr sz="2000" spc="-10" dirty="0">
                <a:solidFill>
                  <a:srgbClr val="3F3F3F"/>
                </a:solidFill>
                <a:latin typeface="Trebuchet MS"/>
                <a:cs typeface="Trebuchet MS"/>
              </a:rPr>
              <a:t>f</a:t>
            </a:r>
            <a:r>
              <a:rPr sz="2000" spc="-5" dirty="0">
                <a:solidFill>
                  <a:srgbClr val="3F3F3F"/>
                </a:solidFill>
                <a:latin typeface="Trebuchet MS"/>
                <a:cs typeface="Trebuchet MS"/>
              </a:rPr>
              <a:t>e</a:t>
            </a:r>
            <a:r>
              <a:rPr sz="2000" spc="-10" dirty="0">
                <a:solidFill>
                  <a:srgbClr val="3F3F3F"/>
                </a:solidFill>
                <a:latin typeface="Trebuchet MS"/>
                <a:cs typeface="Trebuchet MS"/>
              </a:rPr>
              <a:t>ss</a:t>
            </a:r>
            <a:r>
              <a:rPr sz="2000" dirty="0">
                <a:solidFill>
                  <a:srgbClr val="3F3F3F"/>
                </a:solidFill>
                <a:latin typeface="Trebuchet MS"/>
                <a:cs typeface="Trebuchet MS"/>
              </a:rPr>
              <a:t>i</a:t>
            </a:r>
            <a:r>
              <a:rPr sz="2000" spc="-5" dirty="0">
                <a:solidFill>
                  <a:srgbClr val="3F3F3F"/>
                </a:solidFill>
                <a:latin typeface="Trebuchet MS"/>
                <a:cs typeface="Trebuchet MS"/>
              </a:rPr>
              <a:t>on</a:t>
            </a:r>
            <a:r>
              <a:rPr sz="2000" dirty="0">
                <a:solidFill>
                  <a:srgbClr val="3F3F3F"/>
                </a:solidFill>
                <a:latin typeface="Trebuchet MS"/>
                <a:cs typeface="Trebuchet MS"/>
              </a:rPr>
              <a:t>al</a:t>
            </a:r>
            <a:r>
              <a:rPr sz="2000" spc="100" dirty="0">
                <a:solidFill>
                  <a:srgbClr val="3F3F3F"/>
                </a:solidFill>
                <a:latin typeface="Trebuchet MS"/>
                <a:cs typeface="Trebuchet MS"/>
              </a:rPr>
              <a:t> </a:t>
            </a:r>
            <a:r>
              <a:rPr sz="2000" spc="-10" dirty="0">
                <a:solidFill>
                  <a:srgbClr val="3F3F3F"/>
                </a:solidFill>
                <a:latin typeface="Trebuchet MS"/>
                <a:cs typeface="Trebuchet MS"/>
              </a:rPr>
              <a:t>f</a:t>
            </a:r>
            <a:r>
              <a:rPr sz="2000" spc="-5" dirty="0">
                <a:solidFill>
                  <a:srgbClr val="3F3F3F"/>
                </a:solidFill>
                <a:latin typeface="Trebuchet MS"/>
                <a:cs typeface="Trebuchet MS"/>
              </a:rPr>
              <a:t>il</a:t>
            </a:r>
            <a:r>
              <a:rPr sz="2000" dirty="0">
                <a:solidFill>
                  <a:srgbClr val="3F3F3F"/>
                </a:solidFill>
                <a:latin typeface="Trebuchet MS"/>
                <a:cs typeface="Trebuchet MS"/>
              </a:rPr>
              <a:t>m</a:t>
            </a:r>
            <a:r>
              <a:rPr sz="2000" spc="90" dirty="0">
                <a:solidFill>
                  <a:srgbClr val="3F3F3F"/>
                </a:solidFill>
                <a:latin typeface="Trebuchet MS"/>
                <a:cs typeface="Trebuchet MS"/>
              </a:rPr>
              <a:t> </a:t>
            </a:r>
            <a:r>
              <a:rPr sz="2000" dirty="0">
                <a:solidFill>
                  <a:srgbClr val="3F3F3F"/>
                </a:solidFill>
                <a:latin typeface="Trebuchet MS"/>
                <a:cs typeface="Trebuchet MS"/>
              </a:rPr>
              <a:t>ar</a:t>
            </a:r>
            <a:r>
              <a:rPr sz="2000" spc="-10" dirty="0">
                <a:solidFill>
                  <a:srgbClr val="3F3F3F"/>
                </a:solidFill>
                <a:latin typeface="Trebuchet MS"/>
                <a:cs typeface="Trebuchet MS"/>
              </a:rPr>
              <a:t>c</a:t>
            </a:r>
            <a:r>
              <a:rPr sz="2000" spc="-5" dirty="0">
                <a:solidFill>
                  <a:srgbClr val="3F3F3F"/>
                </a:solidFill>
                <a:latin typeface="Trebuchet MS"/>
                <a:cs typeface="Trebuchet MS"/>
              </a:rPr>
              <a:t>hi</a:t>
            </a:r>
            <a:r>
              <a:rPr sz="2000" dirty="0">
                <a:solidFill>
                  <a:srgbClr val="3F3F3F"/>
                </a:solidFill>
                <a:latin typeface="Trebuchet MS"/>
                <a:cs typeface="Trebuchet MS"/>
              </a:rPr>
              <a:t>v</a:t>
            </a:r>
            <a:r>
              <a:rPr sz="2000" spc="-5" dirty="0">
                <a:solidFill>
                  <a:srgbClr val="3F3F3F"/>
                </a:solidFill>
                <a:latin typeface="Trebuchet MS"/>
                <a:cs typeface="Trebuchet MS"/>
              </a:rPr>
              <a:t>e</a:t>
            </a:r>
            <a:r>
              <a:rPr sz="2000" dirty="0">
                <a:solidFill>
                  <a:srgbClr val="3F3F3F"/>
                </a:solidFill>
                <a:latin typeface="Trebuchet MS"/>
                <a:cs typeface="Trebuchet MS"/>
              </a:rPr>
              <a:t>s</a:t>
            </a:r>
            <a:r>
              <a:rPr sz="2000" spc="85" dirty="0">
                <a:solidFill>
                  <a:srgbClr val="3F3F3F"/>
                </a:solidFill>
                <a:latin typeface="Trebuchet MS"/>
                <a:cs typeface="Trebuchet MS"/>
              </a:rPr>
              <a:t> </a:t>
            </a:r>
            <a:r>
              <a:rPr sz="2000" spc="-5" dirty="0">
                <a:solidFill>
                  <a:srgbClr val="3F3F3F"/>
                </a:solidFill>
                <a:latin typeface="Trebuchet MS"/>
                <a:cs typeface="Trebuchet MS"/>
              </a:rPr>
              <a:t>i</a:t>
            </a:r>
            <a:r>
              <a:rPr sz="2000" dirty="0">
                <a:solidFill>
                  <a:srgbClr val="3F3F3F"/>
                </a:solidFill>
                <a:latin typeface="Trebuchet MS"/>
                <a:cs typeface="Trebuchet MS"/>
              </a:rPr>
              <a:t>s</a:t>
            </a:r>
            <a:r>
              <a:rPr sz="2000" spc="85" dirty="0">
                <a:solidFill>
                  <a:srgbClr val="3F3F3F"/>
                </a:solidFill>
                <a:latin typeface="Trebuchet MS"/>
                <a:cs typeface="Trebuchet MS"/>
              </a:rPr>
              <a:t> </a:t>
            </a:r>
            <a:r>
              <a:rPr sz="2000" dirty="0">
                <a:solidFill>
                  <a:srgbClr val="3F3F3F"/>
                </a:solidFill>
                <a:latin typeface="Trebuchet MS"/>
                <a:cs typeface="Trebuchet MS"/>
              </a:rPr>
              <a:t>ar</a:t>
            </a:r>
            <a:r>
              <a:rPr sz="2000" spc="-5" dirty="0">
                <a:solidFill>
                  <a:srgbClr val="3F3F3F"/>
                </a:solidFill>
                <a:latin typeface="Trebuchet MS"/>
                <a:cs typeface="Trebuchet MS"/>
              </a:rPr>
              <a:t>oun</a:t>
            </a:r>
            <a:r>
              <a:rPr sz="2000" dirty="0">
                <a:solidFill>
                  <a:srgbClr val="3F3F3F"/>
                </a:solidFill>
                <a:latin typeface="Trebuchet MS"/>
                <a:cs typeface="Trebuchet MS"/>
              </a:rPr>
              <a:t>d</a:t>
            </a:r>
            <a:r>
              <a:rPr sz="2000" spc="85" dirty="0">
                <a:solidFill>
                  <a:srgbClr val="3F3F3F"/>
                </a:solidFill>
                <a:latin typeface="Trebuchet MS"/>
                <a:cs typeface="Trebuchet MS"/>
              </a:rPr>
              <a:t> </a:t>
            </a:r>
            <a:r>
              <a:rPr sz="2000" dirty="0">
                <a:solidFill>
                  <a:srgbClr val="3F3F3F"/>
                </a:solidFill>
                <a:latin typeface="Trebuchet MS"/>
                <a:cs typeface="Trebuchet MS"/>
              </a:rPr>
              <a:t>18</a:t>
            </a:r>
            <a:r>
              <a:rPr sz="2000" spc="100" dirty="0">
                <a:solidFill>
                  <a:srgbClr val="3F3F3F"/>
                </a:solidFill>
                <a:latin typeface="Trebuchet MS"/>
                <a:cs typeface="Trebuchet MS"/>
              </a:rPr>
              <a:t> </a:t>
            </a:r>
            <a:r>
              <a:rPr sz="2000" spc="-10" dirty="0">
                <a:solidFill>
                  <a:srgbClr val="3F3F3F"/>
                </a:solidFill>
                <a:latin typeface="Trebuchet MS"/>
                <a:cs typeface="Trebuchet MS"/>
              </a:rPr>
              <a:t>M</a:t>
            </a:r>
            <a:r>
              <a:rPr sz="2000" spc="-5" dirty="0">
                <a:solidFill>
                  <a:srgbClr val="3F3F3F"/>
                </a:solidFill>
                <a:latin typeface="Trebuchet MS"/>
                <a:cs typeface="Trebuchet MS"/>
              </a:rPr>
              <a:t>i</a:t>
            </a:r>
            <a:r>
              <a:rPr sz="2000" dirty="0">
                <a:solidFill>
                  <a:srgbClr val="3F3F3F"/>
                </a:solidFill>
                <a:latin typeface="Trebuchet MS"/>
                <a:cs typeface="Trebuchet MS"/>
              </a:rPr>
              <a:t>o</a:t>
            </a:r>
            <a:r>
              <a:rPr sz="2000" spc="90" dirty="0">
                <a:solidFill>
                  <a:srgbClr val="3F3F3F"/>
                </a:solidFill>
                <a:latin typeface="Trebuchet MS"/>
                <a:cs typeface="Trebuchet MS"/>
              </a:rPr>
              <a:t> </a:t>
            </a:r>
            <a:r>
              <a:rPr sz="2000" spc="-5" dirty="0">
                <a:solidFill>
                  <a:srgbClr val="3F3F3F"/>
                </a:solidFill>
                <a:latin typeface="Trebuchet MS"/>
                <a:cs typeface="Trebuchet MS"/>
              </a:rPr>
              <a:t>o</a:t>
            </a:r>
            <a:r>
              <a:rPr sz="2000" dirty="0">
                <a:solidFill>
                  <a:srgbClr val="3F3F3F"/>
                </a:solidFill>
                <a:latin typeface="Trebuchet MS"/>
                <a:cs typeface="Trebuchet MS"/>
              </a:rPr>
              <a:t>f</a:t>
            </a:r>
            <a:r>
              <a:rPr sz="2000" spc="85" dirty="0">
                <a:solidFill>
                  <a:srgbClr val="3F3F3F"/>
                </a:solidFill>
                <a:latin typeface="Trebuchet MS"/>
                <a:cs typeface="Trebuchet MS"/>
              </a:rPr>
              <a:t> </a:t>
            </a:r>
            <a:r>
              <a:rPr sz="2000" spc="-10" dirty="0">
                <a:solidFill>
                  <a:srgbClr val="3F3F3F"/>
                </a:solidFill>
                <a:latin typeface="Trebuchet MS"/>
                <a:cs typeface="Trebuchet MS"/>
              </a:rPr>
              <a:t>f</a:t>
            </a:r>
            <a:r>
              <a:rPr sz="2000" spc="-5" dirty="0">
                <a:solidFill>
                  <a:srgbClr val="3F3F3F"/>
                </a:solidFill>
                <a:latin typeface="Trebuchet MS"/>
                <a:cs typeface="Trebuchet MS"/>
              </a:rPr>
              <a:t>il</a:t>
            </a:r>
            <a:r>
              <a:rPr sz="2000" dirty="0">
                <a:solidFill>
                  <a:srgbClr val="3F3F3F"/>
                </a:solidFill>
                <a:latin typeface="Trebuchet MS"/>
                <a:cs typeface="Trebuchet MS"/>
              </a:rPr>
              <a:t>m</a:t>
            </a:r>
            <a:r>
              <a:rPr lang="it-IT" sz="2000" dirty="0">
                <a:solidFill>
                  <a:srgbClr val="3F3F3F"/>
                </a:solidFill>
                <a:latin typeface="Trebuchet MS"/>
                <a:cs typeface="Trebuchet MS"/>
              </a:rPr>
              <a:t> </a:t>
            </a:r>
            <a:r>
              <a:rPr lang="it-IT" sz="2000" spc="-5" dirty="0">
                <a:solidFill>
                  <a:srgbClr val="3F3F3F"/>
                </a:solidFill>
                <a:latin typeface="Trebuchet MS"/>
                <a:cs typeface="Trebuchet MS"/>
              </a:rPr>
              <a:t>on cellulose acetate, </a:t>
            </a:r>
            <a:r>
              <a:rPr lang="it-IT" sz="2000" spc="-5" dirty="0" err="1">
                <a:solidFill>
                  <a:srgbClr val="3F3F3F"/>
                </a:solidFill>
                <a:latin typeface="Trebuchet MS"/>
                <a:cs typeface="Trebuchet MS"/>
              </a:rPr>
              <a:t>whereof</a:t>
            </a:r>
            <a:r>
              <a:rPr lang="it-IT" sz="2000" spc="-5" dirty="0">
                <a:solidFill>
                  <a:srgbClr val="3F3F3F"/>
                </a:solidFill>
                <a:latin typeface="Trebuchet MS"/>
                <a:cs typeface="Trebuchet MS"/>
              </a:rPr>
              <a:t> </a:t>
            </a:r>
            <a:r>
              <a:rPr sz="2000" dirty="0">
                <a:solidFill>
                  <a:srgbClr val="3F3F3F"/>
                </a:solidFill>
                <a:latin typeface="Trebuchet MS"/>
                <a:cs typeface="Trebuchet MS"/>
              </a:rPr>
              <a:t>	  </a:t>
            </a:r>
            <a:r>
              <a:rPr sz="2000" spc="-5" dirty="0">
                <a:solidFill>
                  <a:srgbClr val="3F3F3F"/>
                </a:solidFill>
                <a:latin typeface="Trebuchet MS"/>
                <a:cs typeface="Trebuchet MS"/>
              </a:rPr>
              <a:t>ca</a:t>
            </a:r>
            <a:r>
              <a:rPr sz="2000" b="1" u="sng" spc="-5" dirty="0">
                <a:solidFill>
                  <a:srgbClr val="3F3F3F"/>
                </a:solidFill>
                <a:uFill>
                  <a:solidFill>
                    <a:srgbClr val="3F3F3F"/>
                  </a:solidFill>
                </a:uFill>
                <a:latin typeface="Trebuchet MS"/>
                <a:cs typeface="Trebuchet MS"/>
              </a:rPr>
              <a:t>. </a:t>
            </a:r>
            <a:r>
              <a:rPr sz="2000" b="1" u="sng" dirty="0">
                <a:solidFill>
                  <a:srgbClr val="3F3F3F"/>
                </a:solidFill>
                <a:uFill>
                  <a:solidFill>
                    <a:srgbClr val="3F3F3F"/>
                  </a:solidFill>
                </a:uFill>
                <a:latin typeface="Trebuchet MS"/>
                <a:cs typeface="Trebuchet MS"/>
              </a:rPr>
              <a:t>5% are </a:t>
            </a:r>
            <a:r>
              <a:rPr sz="2000" b="1" u="sng" spc="-5" dirty="0">
                <a:solidFill>
                  <a:srgbClr val="3F3F3F"/>
                </a:solidFill>
                <a:uFill>
                  <a:solidFill>
                    <a:srgbClr val="3F3F3F"/>
                  </a:solidFill>
                </a:uFill>
                <a:latin typeface="Trebuchet MS"/>
                <a:cs typeface="Trebuchet MS"/>
              </a:rPr>
              <a:t>in </a:t>
            </a:r>
            <a:r>
              <a:rPr sz="2000" b="1" u="sng" dirty="0">
                <a:solidFill>
                  <a:srgbClr val="3F3F3F"/>
                </a:solidFill>
                <a:uFill>
                  <a:solidFill>
                    <a:srgbClr val="3F3F3F"/>
                  </a:solidFill>
                </a:uFill>
                <a:latin typeface="Trebuchet MS"/>
                <a:cs typeface="Trebuchet MS"/>
              </a:rPr>
              <a:t>a </a:t>
            </a:r>
            <a:r>
              <a:rPr sz="2000" b="1" u="sng" spc="-5" dirty="0">
                <a:solidFill>
                  <a:srgbClr val="3F3F3F"/>
                </a:solidFill>
                <a:uFill>
                  <a:solidFill>
                    <a:srgbClr val="3F3F3F"/>
                  </a:solidFill>
                </a:uFill>
                <a:latin typeface="Trebuchet MS"/>
                <a:cs typeface="Trebuchet MS"/>
              </a:rPr>
              <a:t>critical stage or showing signs of </a:t>
            </a:r>
            <a:r>
              <a:rPr sz="2000" b="1" i="1" u="sng" spc="-5" dirty="0">
                <a:solidFill>
                  <a:srgbClr val="3F3F3F"/>
                </a:solidFill>
                <a:uFill>
                  <a:solidFill>
                    <a:srgbClr val="3F3F3F"/>
                  </a:solidFill>
                </a:uFill>
                <a:latin typeface="Trebuchet-BoldItalic"/>
                <a:cs typeface="Trebuchet-BoldItalic"/>
              </a:rPr>
              <a:t>vinegar</a:t>
            </a:r>
            <a:r>
              <a:rPr sz="2000" b="1" i="1" u="sng" spc="65" dirty="0">
                <a:solidFill>
                  <a:srgbClr val="3F3F3F"/>
                </a:solidFill>
                <a:uFill>
                  <a:solidFill>
                    <a:srgbClr val="3F3F3F"/>
                  </a:solidFill>
                </a:uFill>
                <a:latin typeface="Trebuchet-BoldItalic"/>
                <a:cs typeface="Trebuchet-BoldItalic"/>
              </a:rPr>
              <a:t> </a:t>
            </a:r>
            <a:r>
              <a:rPr sz="2000" b="1" i="1" u="sng" spc="-10" dirty="0">
                <a:solidFill>
                  <a:srgbClr val="3F3F3F"/>
                </a:solidFill>
                <a:uFill>
                  <a:solidFill>
                    <a:srgbClr val="3F3F3F"/>
                  </a:solidFill>
                </a:uFill>
                <a:latin typeface="Trebuchet-BoldItalic"/>
                <a:cs typeface="Trebuchet-BoldItalic"/>
              </a:rPr>
              <a:t>syndrome</a:t>
            </a:r>
            <a:r>
              <a:rPr sz="2000" b="1" u="sng" spc="-10" dirty="0">
                <a:solidFill>
                  <a:srgbClr val="3F3F3F"/>
                </a:solidFill>
                <a:uFill>
                  <a:solidFill>
                    <a:srgbClr val="3F3F3F"/>
                  </a:solidFill>
                </a:uFill>
                <a:latin typeface="Trebuchet MS"/>
                <a:cs typeface="Trebuchet MS"/>
              </a:rPr>
              <a:t>.</a:t>
            </a:r>
            <a:endParaRPr sz="2000" dirty="0">
              <a:latin typeface="Trebuchet MS"/>
              <a:cs typeface="Trebuchet MS"/>
            </a:endParaRPr>
          </a:p>
        </p:txBody>
      </p:sp>
      <p:sp>
        <p:nvSpPr>
          <p:cNvPr id="9" name="object 9"/>
          <p:cNvSpPr txBox="1"/>
          <p:nvPr/>
        </p:nvSpPr>
        <p:spPr>
          <a:xfrm>
            <a:off x="659213" y="4891763"/>
            <a:ext cx="8425815" cy="1131592"/>
          </a:xfrm>
          <a:prstGeom prst="rect">
            <a:avLst/>
          </a:prstGeom>
        </p:spPr>
        <p:txBody>
          <a:bodyPr vert="horz" wrap="square" lIns="0" tIns="35560" rIns="0" bIns="0" rtlCol="0">
            <a:spAutoFit/>
          </a:bodyPr>
          <a:lstStyle/>
          <a:p>
            <a:pPr marL="263525" marR="5080" indent="-250825" algn="just">
              <a:lnSpc>
                <a:spcPct val="89300"/>
              </a:lnSpc>
              <a:spcBef>
                <a:spcPts val="280"/>
              </a:spcBef>
            </a:pPr>
            <a:r>
              <a:rPr sz="2000" spc="155" dirty="0">
                <a:solidFill>
                  <a:srgbClr val="D4D018"/>
                </a:solidFill>
                <a:latin typeface="Arial"/>
                <a:cs typeface="Arial"/>
              </a:rPr>
              <a:t>□ </a:t>
            </a:r>
            <a:r>
              <a:rPr sz="2000" spc="-5" dirty="0">
                <a:solidFill>
                  <a:srgbClr val="3F3F3F"/>
                </a:solidFill>
                <a:latin typeface="Trebuchet MS"/>
                <a:cs typeface="Trebuchet MS"/>
              </a:rPr>
              <a:t>There have had other technical approaches to solve this </a:t>
            </a:r>
            <a:r>
              <a:rPr sz="2000" dirty="0">
                <a:solidFill>
                  <a:srgbClr val="3F3F3F"/>
                </a:solidFill>
                <a:latin typeface="Trebuchet MS"/>
                <a:cs typeface="Trebuchet MS"/>
              </a:rPr>
              <a:t>real </a:t>
            </a:r>
            <a:r>
              <a:rPr sz="2000" spc="-5" dirty="0">
                <a:solidFill>
                  <a:srgbClr val="3F3F3F"/>
                </a:solidFill>
                <a:latin typeface="Trebuchet MS"/>
                <a:cs typeface="Trebuchet MS"/>
              </a:rPr>
              <a:t>problem that follow the line of  replication and copy the original ones </a:t>
            </a:r>
            <a:r>
              <a:rPr sz="2000" dirty="0">
                <a:solidFill>
                  <a:srgbClr val="3F3F3F"/>
                </a:solidFill>
                <a:latin typeface="Trebuchet MS"/>
                <a:cs typeface="Trebuchet MS"/>
              </a:rPr>
              <a:t>in </a:t>
            </a:r>
            <a:r>
              <a:rPr sz="2000" spc="-5" dirty="0">
                <a:solidFill>
                  <a:srgbClr val="3F3F3F"/>
                </a:solidFill>
                <a:latin typeface="Trebuchet MS"/>
                <a:cs typeface="Trebuchet MS"/>
              </a:rPr>
              <a:t>modern digital supports but, they do not give the possibility  of </a:t>
            </a:r>
            <a:r>
              <a:rPr sz="2000" dirty="0">
                <a:solidFill>
                  <a:srgbClr val="3F3F3F"/>
                </a:solidFill>
                <a:latin typeface="Trebuchet MS"/>
                <a:cs typeface="Trebuchet MS"/>
              </a:rPr>
              <a:t>a real </a:t>
            </a:r>
            <a:r>
              <a:rPr sz="2000" spc="-5" dirty="0">
                <a:solidFill>
                  <a:srgbClr val="3F3F3F"/>
                </a:solidFill>
                <a:latin typeface="Trebuchet MS"/>
                <a:cs typeface="Trebuchet MS"/>
              </a:rPr>
              <a:t>preservation of the original</a:t>
            </a:r>
            <a:r>
              <a:rPr sz="2000" spc="15" dirty="0">
                <a:solidFill>
                  <a:srgbClr val="3F3F3F"/>
                </a:solidFill>
                <a:latin typeface="Trebuchet MS"/>
                <a:cs typeface="Trebuchet MS"/>
              </a:rPr>
              <a:t> </a:t>
            </a:r>
            <a:r>
              <a:rPr sz="2000" spc="-5" dirty="0">
                <a:solidFill>
                  <a:srgbClr val="3F3F3F"/>
                </a:solidFill>
                <a:latin typeface="Trebuchet MS"/>
                <a:cs typeface="Trebuchet MS"/>
              </a:rPr>
              <a:t>ones.</a:t>
            </a:r>
            <a:endParaRPr sz="2000" dirty="0">
              <a:latin typeface="Trebuchet MS"/>
              <a:cs typeface="Trebuchet MS"/>
            </a:endParaRPr>
          </a:p>
        </p:txBody>
      </p:sp>
      <p:sp>
        <p:nvSpPr>
          <p:cNvPr id="10" name="object 10"/>
          <p:cNvSpPr/>
          <p:nvPr/>
        </p:nvSpPr>
        <p:spPr>
          <a:xfrm>
            <a:off x="396574" y="325628"/>
            <a:ext cx="1064311" cy="119329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4304" y="384761"/>
            <a:ext cx="7575691" cy="669867"/>
          </a:xfrm>
        </p:spPr>
        <p:txBody>
          <a:bodyPr>
            <a:normAutofit/>
          </a:bodyPr>
          <a:lstStyle/>
          <a:p>
            <a:pPr algn="ctr"/>
            <a:r>
              <a:rPr lang="en-GB" i="1" dirty="0">
                <a:solidFill>
                  <a:schemeClr val="accent1">
                    <a:lumMod val="75000"/>
                  </a:schemeClr>
                </a:solidFill>
              </a:rPr>
              <a:t>VINEGAR SYNDROME</a:t>
            </a:r>
            <a:endParaRPr lang="es-ES" i="1" dirty="0">
              <a:solidFill>
                <a:schemeClr val="accent1">
                  <a:lumMod val="75000"/>
                </a:schemeClr>
              </a:solidFill>
            </a:endParaRP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108" y="304787"/>
            <a:ext cx="1037547" cy="829817"/>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283170" y="6345806"/>
            <a:ext cx="1053505" cy="320245"/>
          </a:xfrm>
        </p:spPr>
        <p:txBody>
          <a:bodyPr/>
          <a:lstStyle/>
          <a:p>
            <a:r>
              <a:rPr lang="en-US" dirty="0"/>
              <a:t>760801 - NEMOSINE</a:t>
            </a:r>
          </a:p>
        </p:txBody>
      </p:sp>
      <p:sp>
        <p:nvSpPr>
          <p:cNvPr id="9" name="Rectángulo 8">
            <a:extLst>
              <a:ext uri="{FF2B5EF4-FFF2-40B4-BE49-F238E27FC236}">
                <a16:creationId xmlns:a16="http://schemas.microsoft.com/office/drawing/2014/main" id="{323CE052-FCC9-483D-AE72-6E4E6928F3DA}"/>
              </a:ext>
            </a:extLst>
          </p:cNvPr>
          <p:cNvSpPr/>
          <p:nvPr/>
        </p:nvSpPr>
        <p:spPr>
          <a:xfrm>
            <a:off x="266108" y="1267752"/>
            <a:ext cx="9937080" cy="1938992"/>
          </a:xfrm>
          <a:prstGeom prst="rect">
            <a:avLst/>
          </a:prstGeom>
        </p:spPr>
        <p:txBody>
          <a:bodyPr wrap="square">
            <a:spAutoFit/>
          </a:bodyPr>
          <a:lstStyle/>
          <a:p>
            <a:pPr algn="just"/>
            <a:r>
              <a:rPr lang="en-US" sz="2000" dirty="0">
                <a:solidFill>
                  <a:srgbClr val="222222"/>
                </a:solidFill>
                <a:latin typeface="+mj-lt"/>
              </a:rPr>
              <a:t>Acetic acid is released during the initial acetate base deterioration, leading to the characteristic vinegar odor. A critical objective is </a:t>
            </a:r>
            <a:r>
              <a:rPr lang="en-US" sz="2000" b="1" dirty="0">
                <a:solidFill>
                  <a:schemeClr val="accent1">
                    <a:lumMod val="50000"/>
                  </a:schemeClr>
                </a:solidFill>
                <a:latin typeface="+mj-lt"/>
              </a:rPr>
              <a:t>the removing of acetic acid in the environment</a:t>
            </a:r>
            <a:r>
              <a:rPr lang="en-US" sz="2000" b="1" dirty="0">
                <a:solidFill>
                  <a:srgbClr val="222222"/>
                </a:solidFill>
                <a:effectLst>
                  <a:outerShdw blurRad="38100" dist="38100" dir="2700000" algn="tl">
                    <a:srgbClr val="000000">
                      <a:alpha val="43137"/>
                    </a:srgbClr>
                  </a:outerShdw>
                </a:effectLst>
                <a:latin typeface="+mj-lt"/>
              </a:rPr>
              <a:t> </a:t>
            </a:r>
            <a:r>
              <a:rPr lang="en-US" sz="2000" dirty="0">
                <a:solidFill>
                  <a:srgbClr val="222222"/>
                </a:solidFill>
                <a:latin typeface="+mj-lt"/>
              </a:rPr>
              <a:t>to avoid chain degradation reactions. </a:t>
            </a:r>
          </a:p>
          <a:p>
            <a:pPr algn="just"/>
            <a:endParaRPr lang="en-US" sz="2000" dirty="0">
              <a:solidFill>
                <a:srgbClr val="222222"/>
              </a:solidFill>
              <a:latin typeface="+mj-lt"/>
            </a:endParaRPr>
          </a:p>
          <a:p>
            <a:pPr algn="just"/>
            <a:r>
              <a:rPr lang="en-US" sz="2000" dirty="0">
                <a:solidFill>
                  <a:srgbClr val="222222"/>
                </a:solidFill>
                <a:latin typeface="+mj-lt"/>
              </a:rPr>
              <a:t>NEMOSINE will apply innovative MOF (Metallic Organic Frameworks) as acetic </a:t>
            </a:r>
            <a:r>
              <a:rPr lang="en-US" sz="2000" dirty="0" err="1">
                <a:solidFill>
                  <a:srgbClr val="222222"/>
                </a:solidFill>
                <a:latin typeface="+mj-lt"/>
              </a:rPr>
              <a:t>adsorbers</a:t>
            </a:r>
            <a:r>
              <a:rPr lang="en-US" sz="2000" dirty="0">
                <a:solidFill>
                  <a:srgbClr val="222222"/>
                </a:solidFill>
                <a:latin typeface="+mj-lt"/>
              </a:rPr>
              <a:t> to minimize vinegar syndrome.</a:t>
            </a:r>
            <a:endParaRPr lang="es-ES_tradnl" sz="2000" dirty="0">
              <a:latin typeface="+mj-lt"/>
            </a:endParaRPr>
          </a:p>
        </p:txBody>
      </p:sp>
      <p:pic>
        <p:nvPicPr>
          <p:cNvPr id="11" name="Imagen 10">
            <a:extLst>
              <a:ext uri="{FF2B5EF4-FFF2-40B4-BE49-F238E27FC236}">
                <a16:creationId xmlns:a16="http://schemas.microsoft.com/office/drawing/2014/main" id="{157FEDCE-DD04-4333-B6FC-77E2CFE208E9}"/>
              </a:ext>
            </a:extLst>
          </p:cNvPr>
          <p:cNvPicPr>
            <a:picLocks noChangeAspect="1"/>
          </p:cNvPicPr>
          <p:nvPr/>
        </p:nvPicPr>
        <p:blipFill>
          <a:blip r:embed="rId4"/>
          <a:stretch>
            <a:fillRect/>
          </a:stretch>
        </p:blipFill>
        <p:spPr>
          <a:xfrm>
            <a:off x="1182084" y="3514521"/>
            <a:ext cx="5256236" cy="3532880"/>
          </a:xfrm>
          <a:prstGeom prst="rect">
            <a:avLst/>
          </a:prstGeom>
        </p:spPr>
      </p:pic>
      <p:sp>
        <p:nvSpPr>
          <p:cNvPr id="12" name="CuadroTexto 11">
            <a:extLst>
              <a:ext uri="{FF2B5EF4-FFF2-40B4-BE49-F238E27FC236}">
                <a16:creationId xmlns:a16="http://schemas.microsoft.com/office/drawing/2014/main" id="{0778F157-2460-47D3-8860-EE4C540F7277}"/>
              </a:ext>
            </a:extLst>
          </p:cNvPr>
          <p:cNvSpPr txBox="1"/>
          <p:nvPr/>
        </p:nvSpPr>
        <p:spPr>
          <a:xfrm>
            <a:off x="7556500" y="4851400"/>
            <a:ext cx="2783883" cy="740203"/>
          </a:xfrm>
          <a:prstGeom prst="rect">
            <a:avLst/>
          </a:prstGeom>
          <a:noFill/>
          <a:ln>
            <a:solidFill>
              <a:schemeClr val="accent1"/>
            </a:solidFill>
          </a:ln>
        </p:spPr>
        <p:txBody>
          <a:bodyPr wrap="square" rtlCol="0">
            <a:spAutoFit/>
          </a:bodyPr>
          <a:lstStyle/>
          <a:p>
            <a:pPr algn="ctr"/>
            <a:r>
              <a:rPr lang="es-ES_tradnl" sz="2105" b="1" dirty="0" err="1">
                <a:solidFill>
                  <a:schemeClr val="accent1">
                    <a:lumMod val="50000"/>
                  </a:schemeClr>
                </a:solidFill>
                <a:effectLst>
                  <a:outerShdw blurRad="38100" dist="38100" dir="2700000" algn="tl">
                    <a:srgbClr val="000000">
                      <a:alpha val="43137"/>
                    </a:srgbClr>
                  </a:outerShdw>
                </a:effectLst>
              </a:rPr>
              <a:t>Acetic</a:t>
            </a:r>
            <a:r>
              <a:rPr lang="es-ES_tradnl" sz="2105" b="1" dirty="0">
                <a:solidFill>
                  <a:schemeClr val="accent1">
                    <a:lumMod val="50000"/>
                  </a:schemeClr>
                </a:solidFill>
                <a:effectLst>
                  <a:outerShdw blurRad="38100" dist="38100" dir="2700000" algn="tl">
                    <a:srgbClr val="000000">
                      <a:alpha val="43137"/>
                    </a:srgbClr>
                  </a:outerShdw>
                </a:effectLst>
              </a:rPr>
              <a:t> </a:t>
            </a:r>
            <a:r>
              <a:rPr lang="es-ES_tradnl" sz="2105" b="1" dirty="0" err="1">
                <a:solidFill>
                  <a:schemeClr val="accent1">
                    <a:lumMod val="50000"/>
                  </a:schemeClr>
                </a:solidFill>
                <a:effectLst>
                  <a:outerShdw blurRad="38100" dist="38100" dir="2700000" algn="tl">
                    <a:srgbClr val="000000">
                      <a:alpha val="43137"/>
                    </a:srgbClr>
                  </a:outerShdw>
                </a:effectLst>
              </a:rPr>
              <a:t>Acid</a:t>
            </a:r>
            <a:r>
              <a:rPr lang="es-ES_tradnl" sz="2105" b="1" dirty="0">
                <a:solidFill>
                  <a:schemeClr val="accent1">
                    <a:lumMod val="50000"/>
                  </a:schemeClr>
                </a:solidFill>
                <a:effectLst>
                  <a:outerShdw blurRad="38100" dist="38100" dir="2700000" algn="tl">
                    <a:srgbClr val="000000">
                      <a:alpha val="43137"/>
                    </a:srgbClr>
                  </a:outerShdw>
                </a:effectLst>
              </a:rPr>
              <a:t> </a:t>
            </a:r>
            <a:r>
              <a:rPr lang="es-ES_tradnl" sz="2105" b="1" dirty="0" err="1">
                <a:solidFill>
                  <a:schemeClr val="accent1">
                    <a:lumMod val="50000"/>
                  </a:schemeClr>
                </a:solidFill>
                <a:effectLst>
                  <a:outerShdw blurRad="38100" dist="38100" dir="2700000" algn="tl">
                    <a:srgbClr val="000000">
                      <a:alpha val="43137"/>
                    </a:srgbClr>
                  </a:outerShdw>
                </a:effectLst>
              </a:rPr>
              <a:t>presence</a:t>
            </a:r>
            <a:r>
              <a:rPr lang="es-ES_tradnl" sz="2105" b="1" dirty="0">
                <a:solidFill>
                  <a:schemeClr val="accent1">
                    <a:lumMod val="50000"/>
                  </a:schemeClr>
                </a:solidFill>
                <a:effectLst>
                  <a:outerShdw blurRad="38100" dist="38100" dir="2700000" algn="tl">
                    <a:srgbClr val="000000">
                      <a:alpha val="43137"/>
                    </a:srgbClr>
                  </a:outerShdw>
                </a:effectLst>
              </a:rPr>
              <a:t> in </a:t>
            </a:r>
            <a:r>
              <a:rPr lang="es-ES_tradnl" sz="2105" b="1" dirty="0" err="1">
                <a:solidFill>
                  <a:schemeClr val="accent1">
                    <a:lumMod val="50000"/>
                  </a:schemeClr>
                </a:solidFill>
                <a:effectLst>
                  <a:outerShdw blurRad="38100" dist="38100" dir="2700000" algn="tl">
                    <a:srgbClr val="000000">
                      <a:alpha val="43137"/>
                    </a:srgbClr>
                  </a:outerShdw>
                </a:effectLst>
              </a:rPr>
              <a:t>Museums</a:t>
            </a:r>
            <a:endParaRPr lang="es-ES_tradnl" sz="2105" b="1" dirty="0">
              <a:solidFill>
                <a:schemeClr val="accent1">
                  <a:lumMod val="50000"/>
                </a:schemeClr>
              </a:solidFill>
              <a:effectLst>
                <a:outerShdw blurRad="38100" dist="38100" dir="2700000" algn="tl">
                  <a:srgbClr val="000000">
                    <a:alpha val="43137"/>
                  </a:srgbClr>
                </a:outerShdw>
              </a:effectLst>
            </a:endParaRPr>
          </a:p>
        </p:txBody>
      </p:sp>
      <p:sp>
        <p:nvSpPr>
          <p:cNvPr id="13" name="Flecha: hacia la izquierda 12">
            <a:extLst>
              <a:ext uri="{FF2B5EF4-FFF2-40B4-BE49-F238E27FC236}">
                <a16:creationId xmlns:a16="http://schemas.microsoft.com/office/drawing/2014/main" id="{60270243-4269-4E3D-865E-30AC1E97EA62}"/>
              </a:ext>
            </a:extLst>
          </p:cNvPr>
          <p:cNvSpPr/>
          <p:nvPr/>
        </p:nvSpPr>
        <p:spPr>
          <a:xfrm>
            <a:off x="6438320" y="4997343"/>
            <a:ext cx="1118180" cy="3201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79"/>
          </a:p>
        </p:txBody>
      </p:sp>
    </p:spTree>
    <p:extLst>
      <p:ext uri="{BB962C8B-B14F-4D97-AF65-F5344CB8AC3E}">
        <p14:creationId xmlns:p14="http://schemas.microsoft.com/office/powerpoint/2010/main" val="141296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374900" y="465801"/>
            <a:ext cx="4036695" cy="497840"/>
          </a:xfrm>
          <a:prstGeom prst="rect">
            <a:avLst/>
          </a:prstGeom>
        </p:spPr>
        <p:txBody>
          <a:bodyPr vert="horz" wrap="square" lIns="0" tIns="12700" rIns="0" bIns="0" rtlCol="0">
            <a:spAutoFit/>
          </a:bodyPr>
          <a:lstStyle/>
          <a:p>
            <a:pPr marL="12700">
              <a:lnSpc>
                <a:spcPct val="100000"/>
              </a:lnSpc>
              <a:spcBef>
                <a:spcPts val="100"/>
              </a:spcBef>
            </a:pPr>
            <a:r>
              <a:rPr sz="3100" i="0" spc="10" dirty="0">
                <a:solidFill>
                  <a:srgbClr val="585858"/>
                </a:solidFill>
                <a:latin typeface="Trebuchet MS"/>
                <a:cs typeface="Trebuchet MS"/>
              </a:rPr>
              <a:t>NEMOSINE</a:t>
            </a:r>
            <a:r>
              <a:rPr sz="3100" i="0" spc="-15" dirty="0">
                <a:solidFill>
                  <a:srgbClr val="585858"/>
                </a:solidFill>
                <a:latin typeface="Trebuchet MS"/>
                <a:cs typeface="Trebuchet MS"/>
              </a:rPr>
              <a:t> </a:t>
            </a:r>
            <a:r>
              <a:rPr sz="3100" i="0" dirty="0">
                <a:solidFill>
                  <a:srgbClr val="585858"/>
                </a:solidFill>
                <a:latin typeface="Trebuchet MS"/>
                <a:cs typeface="Trebuchet MS"/>
              </a:rPr>
              <a:t>OBJECTIVES</a:t>
            </a:r>
            <a:endParaRPr sz="3100" dirty="0">
              <a:latin typeface="Trebuchet MS"/>
              <a:cs typeface="Trebuchet MS"/>
            </a:endParaRPr>
          </a:p>
        </p:txBody>
      </p:sp>
      <p:sp>
        <p:nvSpPr>
          <p:cNvPr id="5" name="object 5"/>
          <p:cNvSpPr txBox="1"/>
          <p:nvPr/>
        </p:nvSpPr>
        <p:spPr>
          <a:xfrm>
            <a:off x="630814" y="1618826"/>
            <a:ext cx="9067165" cy="5346207"/>
          </a:xfrm>
          <a:prstGeom prst="rect">
            <a:avLst/>
          </a:prstGeom>
        </p:spPr>
        <p:txBody>
          <a:bodyPr vert="horz" wrap="square" lIns="0" tIns="132715" rIns="0" bIns="0" rtlCol="0">
            <a:spAutoFit/>
          </a:bodyPr>
          <a:lstStyle/>
          <a:p>
            <a:pPr marL="255904" indent="-243204">
              <a:lnSpc>
                <a:spcPct val="100000"/>
              </a:lnSpc>
              <a:spcBef>
                <a:spcPts val="1045"/>
              </a:spcBef>
              <a:buClr>
                <a:srgbClr val="D4D018"/>
              </a:buClr>
              <a:buSzPct val="77777"/>
              <a:buFont typeface="Arial"/>
              <a:buChar char="□"/>
              <a:tabLst>
                <a:tab pos="256540" algn="l"/>
              </a:tabLst>
            </a:pPr>
            <a:r>
              <a:rPr sz="2000" spc="-25" dirty="0">
                <a:solidFill>
                  <a:srgbClr val="3F3F3F"/>
                </a:solidFill>
                <a:latin typeface="Trebuchet MS"/>
                <a:cs typeface="Trebuchet MS"/>
              </a:rPr>
              <a:t>The </a:t>
            </a:r>
            <a:r>
              <a:rPr sz="2000" b="1" spc="-30" dirty="0">
                <a:solidFill>
                  <a:srgbClr val="3F3F3F"/>
                </a:solidFill>
                <a:latin typeface="Trebuchet MS"/>
                <a:cs typeface="Trebuchet MS"/>
              </a:rPr>
              <a:t>Key</a:t>
            </a:r>
            <a:r>
              <a:rPr sz="2000" b="1" spc="100" dirty="0">
                <a:solidFill>
                  <a:srgbClr val="3F3F3F"/>
                </a:solidFill>
                <a:latin typeface="Trebuchet MS"/>
                <a:cs typeface="Trebuchet MS"/>
              </a:rPr>
              <a:t> </a:t>
            </a:r>
            <a:r>
              <a:rPr sz="2000" b="1" spc="-30" dirty="0">
                <a:solidFill>
                  <a:srgbClr val="3F3F3F"/>
                </a:solidFill>
                <a:latin typeface="Trebuchet MS"/>
                <a:cs typeface="Trebuchet MS"/>
              </a:rPr>
              <a:t>Objectives</a:t>
            </a:r>
            <a:r>
              <a:rPr sz="2000" spc="-30" dirty="0">
                <a:solidFill>
                  <a:srgbClr val="3F3F3F"/>
                </a:solidFill>
                <a:latin typeface="Trebuchet MS"/>
                <a:cs typeface="Trebuchet MS"/>
              </a:rPr>
              <a:t>:</a:t>
            </a:r>
            <a:endParaRPr sz="2000" dirty="0">
              <a:latin typeface="Trebuchet MS"/>
              <a:cs typeface="Trebuchet MS"/>
            </a:endParaRPr>
          </a:p>
          <a:p>
            <a:pPr marL="664210" marR="5080" lvl="1" indent="-250825" algn="just">
              <a:lnSpc>
                <a:spcPct val="89300"/>
              </a:lnSpc>
              <a:spcBef>
                <a:spcPts val="915"/>
              </a:spcBef>
              <a:buClr>
                <a:srgbClr val="D4D018"/>
              </a:buClr>
              <a:buSzPct val="78571"/>
              <a:buFont typeface="Arial"/>
              <a:buChar char="□"/>
              <a:tabLst>
                <a:tab pos="609600" algn="l"/>
              </a:tabLst>
            </a:pPr>
            <a:r>
              <a:rPr sz="2000" spc="-10" dirty="0">
                <a:solidFill>
                  <a:srgbClr val="3F3F3F"/>
                </a:solidFill>
                <a:latin typeface="Trebuchet MS"/>
                <a:cs typeface="Trebuchet MS"/>
              </a:rPr>
              <a:t>NEMOSINE </a:t>
            </a:r>
            <a:r>
              <a:rPr sz="2000" spc="-5" dirty="0">
                <a:solidFill>
                  <a:srgbClr val="3F3F3F"/>
                </a:solidFill>
                <a:latin typeface="Trebuchet MS"/>
                <a:cs typeface="Trebuchet MS"/>
              </a:rPr>
              <a:t>aims to improve the traditional storage </a:t>
            </a:r>
            <a:r>
              <a:rPr sz="2000" spc="-10" dirty="0">
                <a:solidFill>
                  <a:srgbClr val="3F3F3F"/>
                </a:solidFill>
                <a:latin typeface="Trebuchet MS"/>
                <a:cs typeface="Trebuchet MS"/>
              </a:rPr>
              <a:t>solutions, by </a:t>
            </a:r>
            <a:r>
              <a:rPr sz="2000" spc="-5" dirty="0">
                <a:solidFill>
                  <a:srgbClr val="3F3F3F"/>
                </a:solidFill>
                <a:latin typeface="Trebuchet MS"/>
                <a:cs typeface="Trebuchet MS"/>
              </a:rPr>
              <a:t>developing </a:t>
            </a:r>
            <a:r>
              <a:rPr sz="2000" b="1" u="heavy" dirty="0">
                <a:solidFill>
                  <a:srgbClr val="3F3F3F"/>
                </a:solidFill>
                <a:uFill>
                  <a:solidFill>
                    <a:srgbClr val="404040"/>
                  </a:solidFill>
                </a:uFill>
                <a:latin typeface="Trebuchet MS"/>
                <a:cs typeface="Trebuchet MS"/>
              </a:rPr>
              <a:t>an </a:t>
            </a:r>
            <a:r>
              <a:rPr sz="2000" b="1" u="heavy" spc="-10" dirty="0">
                <a:solidFill>
                  <a:srgbClr val="3F3F3F"/>
                </a:solidFill>
                <a:uFill>
                  <a:solidFill>
                    <a:srgbClr val="404040"/>
                  </a:solidFill>
                </a:uFill>
                <a:latin typeface="Trebuchet MS"/>
                <a:cs typeface="Trebuchet MS"/>
              </a:rPr>
              <a:t>innovative smart</a:t>
            </a:r>
            <a:r>
              <a:rPr sz="2000" b="1" spc="-10" dirty="0">
                <a:solidFill>
                  <a:srgbClr val="3F3F3F"/>
                </a:solidFill>
                <a:latin typeface="Trebuchet MS"/>
                <a:cs typeface="Trebuchet MS"/>
              </a:rPr>
              <a:t> </a:t>
            </a:r>
            <a:r>
              <a:rPr sz="2000" b="1" u="heavy" spc="-20" dirty="0">
                <a:solidFill>
                  <a:srgbClr val="3F3F3F"/>
                </a:solidFill>
                <a:uFill>
                  <a:solidFill>
                    <a:srgbClr val="404040"/>
                  </a:solidFill>
                </a:uFill>
                <a:latin typeface="Trebuchet MS"/>
                <a:cs typeface="Trebuchet MS"/>
              </a:rPr>
              <a:t>package </a:t>
            </a:r>
            <a:r>
              <a:rPr sz="2000" b="1" spc="-20" dirty="0">
                <a:solidFill>
                  <a:srgbClr val="3F3F3F"/>
                </a:solidFill>
                <a:latin typeface="Trebuchet MS"/>
                <a:cs typeface="Trebuchet MS"/>
              </a:rPr>
              <a:t> </a:t>
            </a:r>
            <a:r>
              <a:rPr sz="2000" spc="-5" dirty="0">
                <a:solidFill>
                  <a:srgbClr val="3F3F3F"/>
                </a:solidFill>
                <a:latin typeface="Trebuchet MS"/>
                <a:cs typeface="Trebuchet MS"/>
              </a:rPr>
              <a:t>with the </a:t>
            </a:r>
            <a:r>
              <a:rPr sz="2000" dirty="0">
                <a:solidFill>
                  <a:srgbClr val="3F3F3F"/>
                </a:solidFill>
                <a:latin typeface="Trebuchet MS"/>
                <a:cs typeface="Trebuchet MS"/>
              </a:rPr>
              <a:t>main </a:t>
            </a:r>
            <a:r>
              <a:rPr sz="2000" spc="-5" dirty="0">
                <a:solidFill>
                  <a:srgbClr val="3F3F3F"/>
                </a:solidFill>
                <a:latin typeface="Trebuchet MS"/>
                <a:cs typeface="Trebuchet MS"/>
              </a:rPr>
              <a:t>goal of energy saving and extent conservation time of cultural objects based on cellulose  derivatives.</a:t>
            </a:r>
            <a:endParaRPr sz="2000" dirty="0">
              <a:latin typeface="Trebuchet MS"/>
              <a:cs typeface="Trebuchet MS"/>
            </a:endParaRPr>
          </a:p>
          <a:p>
            <a:pPr marL="609600" lvl="1" indent="-196215">
              <a:lnSpc>
                <a:spcPct val="100000"/>
              </a:lnSpc>
              <a:spcBef>
                <a:spcPts val="720"/>
              </a:spcBef>
              <a:buClr>
                <a:srgbClr val="D4D018"/>
              </a:buClr>
              <a:buSzPct val="78571"/>
              <a:buFont typeface="Arial"/>
              <a:buChar char="□"/>
              <a:tabLst>
                <a:tab pos="609600" algn="l"/>
              </a:tabLst>
            </a:pPr>
            <a:r>
              <a:rPr sz="2000" spc="-5" dirty="0">
                <a:solidFill>
                  <a:srgbClr val="3F3F3F"/>
                </a:solidFill>
                <a:latin typeface="Trebuchet MS"/>
                <a:cs typeface="Trebuchet MS"/>
              </a:rPr>
              <a:t>The smart package will have the following</a:t>
            </a:r>
            <a:r>
              <a:rPr sz="2000" spc="-220" dirty="0">
                <a:solidFill>
                  <a:srgbClr val="3F3F3F"/>
                </a:solidFill>
                <a:latin typeface="Trebuchet MS"/>
                <a:cs typeface="Trebuchet MS"/>
              </a:rPr>
              <a:t> </a:t>
            </a:r>
            <a:r>
              <a:rPr sz="2000" spc="-5" dirty="0">
                <a:solidFill>
                  <a:srgbClr val="3F3F3F"/>
                </a:solidFill>
                <a:latin typeface="Trebuchet MS"/>
                <a:cs typeface="Trebuchet MS"/>
              </a:rPr>
              <a:t>characteristics:</a:t>
            </a:r>
            <a:endParaRPr sz="2000" dirty="0">
              <a:latin typeface="Trebuchet MS"/>
              <a:cs typeface="Trebuchet MS"/>
            </a:endParaRPr>
          </a:p>
          <a:p>
            <a:pPr marL="1014730" lvl="2" indent="-200660">
              <a:lnSpc>
                <a:spcPct val="100000"/>
              </a:lnSpc>
              <a:spcBef>
                <a:spcPts val="720"/>
              </a:spcBef>
              <a:buClr>
                <a:srgbClr val="D4D018"/>
              </a:buClr>
              <a:buSzPct val="78571"/>
              <a:buFont typeface="Arial"/>
              <a:buChar char="□"/>
              <a:tabLst>
                <a:tab pos="1010285" algn="l"/>
              </a:tabLst>
            </a:pPr>
            <a:r>
              <a:rPr sz="2000" spc="-5" dirty="0">
                <a:solidFill>
                  <a:srgbClr val="3F3F3F"/>
                </a:solidFill>
                <a:latin typeface="Trebuchet MS"/>
                <a:cs typeface="Trebuchet MS"/>
              </a:rPr>
              <a:t>High O2 barrier and Active packaging using non-odor</a:t>
            </a:r>
            <a:r>
              <a:rPr sz="2000" spc="-160" dirty="0">
                <a:solidFill>
                  <a:srgbClr val="3F3F3F"/>
                </a:solidFill>
                <a:latin typeface="Trebuchet MS"/>
                <a:cs typeface="Trebuchet MS"/>
              </a:rPr>
              <a:t> </a:t>
            </a:r>
            <a:r>
              <a:rPr sz="2000" spc="-5" dirty="0">
                <a:solidFill>
                  <a:srgbClr val="3F3F3F"/>
                </a:solidFill>
                <a:latin typeface="Trebuchet MS"/>
                <a:cs typeface="Trebuchet MS"/>
              </a:rPr>
              <a:t>additives.</a:t>
            </a:r>
            <a:endParaRPr sz="2000" dirty="0">
              <a:latin typeface="Trebuchet MS"/>
              <a:cs typeface="Trebuchet MS"/>
            </a:endParaRPr>
          </a:p>
          <a:p>
            <a:pPr marL="1014730" marR="330835" lvl="2" indent="-200660">
              <a:lnSpc>
                <a:spcPts val="1490"/>
              </a:lnSpc>
              <a:spcBef>
                <a:spcPts val="930"/>
              </a:spcBef>
              <a:buClr>
                <a:srgbClr val="D4D018"/>
              </a:buClr>
              <a:buSzPct val="78571"/>
              <a:buFont typeface="Arial"/>
              <a:buChar char="□"/>
              <a:tabLst>
                <a:tab pos="1010285" algn="l"/>
              </a:tabLst>
            </a:pPr>
            <a:r>
              <a:rPr sz="2000" spc="-5" dirty="0">
                <a:solidFill>
                  <a:srgbClr val="3F3F3F"/>
                </a:solidFill>
                <a:latin typeface="Trebuchet MS"/>
                <a:cs typeface="Trebuchet MS"/>
              </a:rPr>
              <a:t>Active acid absorbers based on functionalized Metal Organic Framework (MOFs) integrated </a:t>
            </a:r>
            <a:r>
              <a:rPr sz="2000" dirty="0">
                <a:solidFill>
                  <a:srgbClr val="3F3F3F"/>
                </a:solidFill>
                <a:latin typeface="Trebuchet MS"/>
                <a:cs typeface="Trebuchet MS"/>
              </a:rPr>
              <a:t>in </a:t>
            </a:r>
            <a:r>
              <a:rPr sz="2000" spc="-110" dirty="0">
                <a:solidFill>
                  <a:srgbClr val="3F3F3F"/>
                </a:solidFill>
                <a:latin typeface="Trebuchet MS"/>
                <a:cs typeface="Trebuchet MS"/>
              </a:rPr>
              <a:t>low  </a:t>
            </a:r>
            <a:r>
              <a:rPr sz="2000" spc="-5" dirty="0">
                <a:solidFill>
                  <a:srgbClr val="3F3F3F"/>
                </a:solidFill>
                <a:latin typeface="Trebuchet MS"/>
                <a:cs typeface="Trebuchet MS"/>
              </a:rPr>
              <a:t>density and porous structures.</a:t>
            </a:r>
            <a:endParaRPr sz="2000" dirty="0">
              <a:latin typeface="Trebuchet MS"/>
              <a:cs typeface="Trebuchet MS"/>
            </a:endParaRPr>
          </a:p>
          <a:p>
            <a:pPr marL="1014730" lvl="2" indent="-200660">
              <a:lnSpc>
                <a:spcPct val="100000"/>
              </a:lnSpc>
              <a:spcBef>
                <a:spcPts val="700"/>
              </a:spcBef>
              <a:buClr>
                <a:srgbClr val="D4D018"/>
              </a:buClr>
              <a:buSzPct val="78571"/>
              <a:buFont typeface="Arial"/>
              <a:buChar char="□"/>
              <a:tabLst>
                <a:tab pos="1010285" algn="l"/>
              </a:tabLst>
            </a:pPr>
            <a:r>
              <a:rPr sz="2000" dirty="0">
                <a:solidFill>
                  <a:srgbClr val="3F3F3F"/>
                </a:solidFill>
                <a:latin typeface="Trebuchet MS"/>
                <a:cs typeface="Trebuchet MS"/>
              </a:rPr>
              <a:t>Gas </a:t>
            </a:r>
            <a:r>
              <a:rPr sz="2000" spc="-10" dirty="0">
                <a:solidFill>
                  <a:srgbClr val="3F3F3F"/>
                </a:solidFill>
                <a:latin typeface="Trebuchet MS"/>
                <a:cs typeface="Trebuchet MS"/>
              </a:rPr>
              <a:t>detection </a:t>
            </a:r>
            <a:r>
              <a:rPr sz="2000" spc="-5" dirty="0">
                <a:solidFill>
                  <a:srgbClr val="3F3F3F"/>
                </a:solidFill>
                <a:latin typeface="Trebuchet MS"/>
                <a:cs typeface="Trebuchet MS"/>
              </a:rPr>
              <a:t>sensors based on nanotechnology to monitoring AA, </a:t>
            </a:r>
            <a:r>
              <a:rPr sz="2000" spc="-65" dirty="0">
                <a:solidFill>
                  <a:srgbClr val="3F3F3F"/>
                </a:solidFill>
                <a:latin typeface="Trebuchet MS"/>
                <a:cs typeface="Trebuchet MS"/>
              </a:rPr>
              <a:t>water, </a:t>
            </a:r>
            <a:r>
              <a:rPr sz="2000" spc="-5" dirty="0">
                <a:solidFill>
                  <a:srgbClr val="3F3F3F"/>
                </a:solidFill>
                <a:latin typeface="Trebuchet MS"/>
                <a:cs typeface="Trebuchet MS"/>
              </a:rPr>
              <a:t>O2 </a:t>
            </a:r>
            <a:r>
              <a:rPr sz="2000" dirty="0">
                <a:solidFill>
                  <a:srgbClr val="3F3F3F"/>
                </a:solidFill>
                <a:latin typeface="Trebuchet MS"/>
                <a:cs typeface="Trebuchet MS"/>
              </a:rPr>
              <a:t>&amp;</a:t>
            </a:r>
            <a:r>
              <a:rPr sz="2000" spc="-120" dirty="0">
                <a:solidFill>
                  <a:srgbClr val="3F3F3F"/>
                </a:solidFill>
                <a:latin typeface="Trebuchet MS"/>
                <a:cs typeface="Trebuchet MS"/>
              </a:rPr>
              <a:t> </a:t>
            </a:r>
            <a:r>
              <a:rPr sz="2000" spc="-10" dirty="0">
                <a:solidFill>
                  <a:srgbClr val="3F3F3F"/>
                </a:solidFill>
                <a:latin typeface="Trebuchet MS"/>
                <a:cs typeface="Trebuchet MS"/>
              </a:rPr>
              <a:t>NO.</a:t>
            </a:r>
            <a:endParaRPr sz="2000" dirty="0">
              <a:latin typeface="Trebuchet MS"/>
              <a:cs typeface="Trebuchet MS"/>
            </a:endParaRPr>
          </a:p>
          <a:p>
            <a:pPr marL="1014730" marR="407670" lvl="2" indent="-200660">
              <a:lnSpc>
                <a:spcPts val="1510"/>
              </a:lnSpc>
              <a:spcBef>
                <a:spcPts val="910"/>
              </a:spcBef>
              <a:buClr>
                <a:srgbClr val="D4D018"/>
              </a:buClr>
              <a:buSzPct val="78571"/>
              <a:buFont typeface="Arial"/>
              <a:buChar char="□"/>
              <a:tabLst>
                <a:tab pos="1010285" algn="l"/>
              </a:tabLst>
            </a:pPr>
            <a:r>
              <a:rPr sz="2000" spc="-5" dirty="0">
                <a:solidFill>
                  <a:srgbClr val="3F3F3F"/>
                </a:solidFill>
                <a:latin typeface="Trebuchet MS"/>
                <a:cs typeface="Trebuchet MS"/>
              </a:rPr>
              <a:t>Multi-scale modelling to correlate degradation </a:t>
            </a:r>
            <a:r>
              <a:rPr sz="2000" dirty="0">
                <a:solidFill>
                  <a:srgbClr val="3F3F3F"/>
                </a:solidFill>
                <a:latin typeface="Trebuchet MS"/>
                <a:cs typeface="Trebuchet MS"/>
              </a:rPr>
              <a:t>&amp; </a:t>
            </a:r>
            <a:r>
              <a:rPr sz="2000" spc="-5" dirty="0">
                <a:solidFill>
                  <a:srgbClr val="3F3F3F"/>
                </a:solidFill>
                <a:latin typeface="Trebuchet MS"/>
                <a:cs typeface="Trebuchet MS"/>
              </a:rPr>
              <a:t>sensors signals for maintenance prediction </a:t>
            </a:r>
            <a:r>
              <a:rPr sz="2000" spc="-80" dirty="0">
                <a:solidFill>
                  <a:srgbClr val="3F3F3F"/>
                </a:solidFill>
                <a:latin typeface="Trebuchet MS"/>
                <a:cs typeface="Trebuchet MS"/>
              </a:rPr>
              <a:t>and  </a:t>
            </a:r>
            <a:r>
              <a:rPr sz="2000" spc="-5" dirty="0">
                <a:solidFill>
                  <a:srgbClr val="3F3F3F"/>
                </a:solidFill>
                <a:latin typeface="Trebuchet MS"/>
                <a:cs typeface="Trebuchet MS"/>
              </a:rPr>
              <a:t>integrate all these</a:t>
            </a:r>
            <a:r>
              <a:rPr sz="2000" spc="10" dirty="0">
                <a:solidFill>
                  <a:srgbClr val="3F3F3F"/>
                </a:solidFill>
                <a:latin typeface="Trebuchet MS"/>
                <a:cs typeface="Trebuchet MS"/>
              </a:rPr>
              <a:t> </a:t>
            </a:r>
            <a:r>
              <a:rPr sz="2000" spc="-10" dirty="0">
                <a:solidFill>
                  <a:srgbClr val="3F3F3F"/>
                </a:solidFill>
                <a:latin typeface="Trebuchet MS"/>
                <a:cs typeface="Trebuchet MS"/>
              </a:rPr>
              <a:t>technologies.</a:t>
            </a:r>
            <a:endParaRPr sz="2000" dirty="0">
              <a:latin typeface="Trebuchet MS"/>
              <a:cs typeface="Trebuchet MS"/>
            </a:endParaRPr>
          </a:p>
          <a:p>
            <a:pPr marL="1014730" marR="257175" lvl="2" indent="-200660">
              <a:lnSpc>
                <a:spcPts val="1490"/>
              </a:lnSpc>
              <a:spcBef>
                <a:spcPts val="910"/>
              </a:spcBef>
              <a:buClr>
                <a:srgbClr val="D4D018"/>
              </a:buClr>
              <a:buSzPct val="78571"/>
              <a:buFont typeface="Arial"/>
              <a:buChar char="□"/>
              <a:tabLst>
                <a:tab pos="1010285" algn="l"/>
              </a:tabLst>
            </a:pPr>
            <a:r>
              <a:rPr sz="2000" spc="-25" dirty="0">
                <a:solidFill>
                  <a:srgbClr val="3F3F3F"/>
                </a:solidFill>
                <a:latin typeface="Trebuchet MS"/>
                <a:cs typeface="Trebuchet MS"/>
              </a:rPr>
              <a:t>Packaging </a:t>
            </a:r>
            <a:r>
              <a:rPr sz="2000" spc="-5" dirty="0">
                <a:solidFill>
                  <a:srgbClr val="3F3F3F"/>
                </a:solidFill>
                <a:latin typeface="Trebuchet MS"/>
                <a:cs typeface="Trebuchet MS"/>
              </a:rPr>
              <a:t>with modular design to fulfil the technical </a:t>
            </a:r>
            <a:r>
              <a:rPr sz="2000" dirty="0">
                <a:solidFill>
                  <a:srgbClr val="3F3F3F"/>
                </a:solidFill>
                <a:latin typeface="Trebuchet MS"/>
                <a:cs typeface="Trebuchet MS"/>
              </a:rPr>
              <a:t>&amp; </a:t>
            </a:r>
            <a:r>
              <a:rPr sz="2000" spc="-5" dirty="0">
                <a:solidFill>
                  <a:srgbClr val="3F3F3F"/>
                </a:solidFill>
                <a:latin typeface="Trebuchet MS"/>
                <a:cs typeface="Trebuchet MS"/>
              </a:rPr>
              <a:t>economical requirements of the </a:t>
            </a:r>
            <a:r>
              <a:rPr sz="2000" spc="-10" dirty="0">
                <a:solidFill>
                  <a:srgbClr val="3F3F3F"/>
                </a:solidFill>
                <a:latin typeface="Trebuchet MS"/>
                <a:cs typeface="Trebuchet MS"/>
              </a:rPr>
              <a:t>different  </a:t>
            </a:r>
            <a:r>
              <a:rPr sz="2000" dirty="0">
                <a:solidFill>
                  <a:srgbClr val="3F3F3F"/>
                </a:solidFill>
                <a:latin typeface="Trebuchet MS"/>
                <a:cs typeface="Trebuchet MS"/>
              </a:rPr>
              <a:t>CH </a:t>
            </a:r>
            <a:r>
              <a:rPr sz="2000" spc="-5" dirty="0">
                <a:solidFill>
                  <a:srgbClr val="3F3F3F"/>
                </a:solidFill>
                <a:latin typeface="Trebuchet MS"/>
                <a:cs typeface="Trebuchet MS"/>
              </a:rPr>
              <a:t>made by cellulose</a:t>
            </a:r>
            <a:r>
              <a:rPr sz="2000" spc="5" dirty="0">
                <a:solidFill>
                  <a:srgbClr val="3F3F3F"/>
                </a:solidFill>
                <a:latin typeface="Trebuchet MS"/>
                <a:cs typeface="Trebuchet MS"/>
              </a:rPr>
              <a:t> </a:t>
            </a:r>
            <a:r>
              <a:rPr sz="2000" spc="-5" dirty="0">
                <a:solidFill>
                  <a:srgbClr val="3F3F3F"/>
                </a:solidFill>
                <a:latin typeface="Trebuchet MS"/>
                <a:cs typeface="Trebuchet MS"/>
              </a:rPr>
              <a:t>derivatives.</a:t>
            </a:r>
            <a:endParaRPr sz="2000" dirty="0">
              <a:latin typeface="Trebuchet MS"/>
              <a:cs typeface="Trebuchet MS"/>
            </a:endParaRPr>
          </a:p>
          <a:p>
            <a:pPr marL="1014730" lvl="2" indent="-200660">
              <a:lnSpc>
                <a:spcPct val="100000"/>
              </a:lnSpc>
              <a:spcBef>
                <a:spcPts val="605"/>
              </a:spcBef>
              <a:buClr>
                <a:srgbClr val="D4D018"/>
              </a:buClr>
              <a:buSzPct val="78571"/>
              <a:buFont typeface="Arial"/>
              <a:buChar char="□"/>
              <a:tabLst>
                <a:tab pos="1010285" algn="l"/>
              </a:tabLst>
            </a:pPr>
            <a:r>
              <a:rPr sz="2000" spc="-5" dirty="0">
                <a:solidFill>
                  <a:srgbClr val="3F3F3F"/>
                </a:solidFill>
                <a:latin typeface="Trebuchet MS"/>
                <a:cs typeface="Trebuchet MS"/>
              </a:rPr>
              <a:t>Curative packages containing controlled release of natural antifungal</a:t>
            </a:r>
            <a:r>
              <a:rPr sz="2000" spc="-20" dirty="0">
                <a:solidFill>
                  <a:srgbClr val="3F3F3F"/>
                </a:solidFill>
                <a:latin typeface="Trebuchet MS"/>
                <a:cs typeface="Trebuchet MS"/>
              </a:rPr>
              <a:t> </a:t>
            </a:r>
            <a:r>
              <a:rPr sz="2000" spc="-5" dirty="0">
                <a:solidFill>
                  <a:srgbClr val="3F3F3F"/>
                </a:solidFill>
                <a:latin typeface="Trebuchet MS"/>
                <a:cs typeface="Trebuchet MS"/>
              </a:rPr>
              <a:t>additives.</a:t>
            </a:r>
            <a:endParaRPr sz="2000" dirty="0">
              <a:latin typeface="Trebuchet MS"/>
              <a:cs typeface="Trebuchet MS"/>
            </a:endParaRPr>
          </a:p>
        </p:txBody>
      </p:sp>
      <p:sp>
        <p:nvSpPr>
          <p:cNvPr id="6" name="object 6"/>
          <p:cNvSpPr/>
          <p:nvPr/>
        </p:nvSpPr>
        <p:spPr>
          <a:xfrm>
            <a:off x="213747" y="371713"/>
            <a:ext cx="1064311" cy="119329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9" y="771905"/>
            <a:ext cx="2865875" cy="60144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1"/>
            <a:ext cx="391055"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390720" y="518540"/>
            <a:ext cx="4468495" cy="506730"/>
          </a:xfrm>
          <a:prstGeom prst="rect">
            <a:avLst/>
          </a:prstGeom>
        </p:spPr>
        <p:txBody>
          <a:bodyPr vert="horz" wrap="square" lIns="0" tIns="13335" rIns="0" bIns="0" rtlCol="0">
            <a:spAutoFit/>
          </a:bodyPr>
          <a:lstStyle/>
          <a:p>
            <a:pPr marL="12700">
              <a:lnSpc>
                <a:spcPct val="100000"/>
              </a:lnSpc>
              <a:spcBef>
                <a:spcPts val="105"/>
              </a:spcBef>
            </a:pPr>
            <a:r>
              <a:rPr sz="3150" i="0" spc="-5" dirty="0">
                <a:solidFill>
                  <a:srgbClr val="585858"/>
                </a:solidFill>
                <a:latin typeface="Trebuchet MS"/>
                <a:cs typeface="Trebuchet MS"/>
              </a:rPr>
              <a:t>NEMOSINE</a:t>
            </a:r>
            <a:r>
              <a:rPr sz="3150" i="0" spc="-30" dirty="0">
                <a:solidFill>
                  <a:srgbClr val="585858"/>
                </a:solidFill>
                <a:latin typeface="Trebuchet MS"/>
                <a:cs typeface="Trebuchet MS"/>
              </a:rPr>
              <a:t> </a:t>
            </a:r>
            <a:r>
              <a:rPr sz="3150" i="0" spc="-15" dirty="0">
                <a:solidFill>
                  <a:srgbClr val="585858"/>
                </a:solidFill>
                <a:latin typeface="Trebuchet MS"/>
                <a:cs typeface="Trebuchet MS"/>
              </a:rPr>
              <a:t>OPPORTUNITY</a:t>
            </a:r>
            <a:endParaRPr sz="3150" dirty="0">
              <a:latin typeface="Trebuchet MS"/>
              <a:cs typeface="Trebuchet MS"/>
            </a:endParaRPr>
          </a:p>
        </p:txBody>
      </p:sp>
      <p:sp>
        <p:nvSpPr>
          <p:cNvPr id="5" name="object 5"/>
          <p:cNvSpPr txBox="1"/>
          <p:nvPr/>
        </p:nvSpPr>
        <p:spPr>
          <a:xfrm>
            <a:off x="698500" y="1117600"/>
            <a:ext cx="9058910" cy="6126676"/>
          </a:xfrm>
          <a:prstGeom prst="rect">
            <a:avLst/>
          </a:prstGeom>
        </p:spPr>
        <p:txBody>
          <a:bodyPr vert="horz" wrap="square" lIns="0" tIns="126364" rIns="0" bIns="0" rtlCol="0">
            <a:spAutoFit/>
          </a:bodyPr>
          <a:lstStyle/>
          <a:p>
            <a:pPr marL="12700">
              <a:lnSpc>
                <a:spcPct val="100000"/>
              </a:lnSpc>
              <a:spcBef>
                <a:spcPts val="994"/>
              </a:spcBef>
            </a:pPr>
            <a:r>
              <a:rPr sz="2100" spc="-155" dirty="0">
                <a:solidFill>
                  <a:srgbClr val="D4D018"/>
                </a:solidFill>
                <a:latin typeface="Arial"/>
                <a:cs typeface="Arial"/>
              </a:rPr>
              <a:t>►    </a:t>
            </a:r>
            <a:r>
              <a:rPr sz="2100" dirty="0">
                <a:solidFill>
                  <a:srgbClr val="404040"/>
                </a:solidFill>
                <a:latin typeface="Trebuchet MS"/>
                <a:cs typeface="Trebuchet MS"/>
              </a:rPr>
              <a:t>The </a:t>
            </a:r>
            <a:r>
              <a:rPr sz="2100" b="1" spc="-5" dirty="0">
                <a:solidFill>
                  <a:srgbClr val="404040"/>
                </a:solidFill>
                <a:latin typeface="Trebuchet MS"/>
                <a:cs typeface="Trebuchet MS"/>
              </a:rPr>
              <a:t>Key</a:t>
            </a:r>
            <a:r>
              <a:rPr sz="2100" b="1" spc="-105" dirty="0">
                <a:solidFill>
                  <a:srgbClr val="404040"/>
                </a:solidFill>
                <a:latin typeface="Trebuchet MS"/>
                <a:cs typeface="Trebuchet MS"/>
              </a:rPr>
              <a:t> </a:t>
            </a:r>
            <a:r>
              <a:rPr sz="2100" b="1" spc="-5" dirty="0">
                <a:solidFill>
                  <a:srgbClr val="404040"/>
                </a:solidFill>
                <a:latin typeface="Trebuchet MS"/>
                <a:cs typeface="Trebuchet MS"/>
              </a:rPr>
              <a:t>Objectives</a:t>
            </a:r>
            <a:r>
              <a:rPr sz="2100" spc="-5" dirty="0">
                <a:solidFill>
                  <a:srgbClr val="404040"/>
                </a:solidFill>
                <a:latin typeface="Trebuchet MS"/>
                <a:cs typeface="Trebuchet MS"/>
              </a:rPr>
              <a:t>:</a:t>
            </a:r>
            <a:endParaRPr sz="2100" dirty="0">
              <a:latin typeface="Trebuchet MS"/>
              <a:cs typeface="Trebuchet MS"/>
            </a:endParaRPr>
          </a:p>
          <a:p>
            <a:pPr marL="664210" marR="5080" indent="-250825" algn="just">
              <a:lnSpc>
                <a:spcPct val="90200"/>
              </a:lnSpc>
              <a:spcBef>
                <a:spcPts val="890"/>
              </a:spcBef>
            </a:pPr>
            <a:r>
              <a:rPr sz="2100" spc="-105" dirty="0">
                <a:solidFill>
                  <a:srgbClr val="D4D018"/>
                </a:solidFill>
                <a:latin typeface="Arial"/>
                <a:cs typeface="Arial"/>
              </a:rPr>
              <a:t>► </a:t>
            </a:r>
            <a:r>
              <a:rPr sz="2100" dirty="0">
                <a:solidFill>
                  <a:srgbClr val="404040"/>
                </a:solidFill>
                <a:latin typeface="Trebuchet MS"/>
                <a:cs typeface="Trebuchet MS"/>
              </a:rPr>
              <a:t>NEMOSINE aims to improve the traditional storage solutions, </a:t>
            </a:r>
            <a:r>
              <a:rPr sz="2100" spc="-5" dirty="0">
                <a:solidFill>
                  <a:srgbClr val="404040"/>
                </a:solidFill>
                <a:latin typeface="Trebuchet MS"/>
                <a:cs typeface="Trebuchet MS"/>
              </a:rPr>
              <a:t>by </a:t>
            </a:r>
            <a:r>
              <a:rPr sz="2100" dirty="0">
                <a:solidFill>
                  <a:srgbClr val="404040"/>
                </a:solidFill>
                <a:latin typeface="Trebuchet MS"/>
                <a:cs typeface="Trebuchet MS"/>
              </a:rPr>
              <a:t>developing </a:t>
            </a:r>
            <a:r>
              <a:rPr sz="2100" b="1" u="heavy" dirty="0">
                <a:solidFill>
                  <a:srgbClr val="404040"/>
                </a:solidFill>
                <a:uFill>
                  <a:solidFill>
                    <a:srgbClr val="404040"/>
                  </a:solidFill>
                </a:uFill>
                <a:latin typeface="Trebuchet MS"/>
                <a:cs typeface="Trebuchet MS"/>
              </a:rPr>
              <a:t>an innovative smart </a:t>
            </a:r>
            <a:r>
              <a:rPr sz="2100" b="1" dirty="0">
                <a:solidFill>
                  <a:srgbClr val="404040"/>
                </a:solidFill>
                <a:latin typeface="Trebuchet MS"/>
                <a:cs typeface="Trebuchet MS"/>
              </a:rPr>
              <a:t> </a:t>
            </a:r>
            <a:r>
              <a:rPr sz="2100" b="1" u="heavy" spc="-5" dirty="0">
                <a:solidFill>
                  <a:srgbClr val="404040"/>
                </a:solidFill>
                <a:uFill>
                  <a:solidFill>
                    <a:srgbClr val="404040"/>
                  </a:solidFill>
                </a:uFill>
                <a:latin typeface="Trebuchet MS"/>
                <a:cs typeface="Trebuchet MS"/>
              </a:rPr>
              <a:t>package </a:t>
            </a:r>
            <a:r>
              <a:rPr sz="2100" dirty="0">
                <a:solidFill>
                  <a:srgbClr val="404040"/>
                </a:solidFill>
                <a:latin typeface="Trebuchet MS"/>
                <a:cs typeface="Trebuchet MS"/>
              </a:rPr>
              <a:t>with the main goal of energy saving and extent conservation time of cultural objects based on  cellulose derivatives.</a:t>
            </a:r>
            <a:endParaRPr lang="it-IT" sz="2100" dirty="0">
              <a:solidFill>
                <a:srgbClr val="404040"/>
              </a:solidFill>
              <a:latin typeface="Trebuchet MS"/>
              <a:cs typeface="Trebuchet MS"/>
            </a:endParaRPr>
          </a:p>
          <a:p>
            <a:pPr marL="664210" marR="5080" indent="-250825" algn="just">
              <a:lnSpc>
                <a:spcPct val="90200"/>
              </a:lnSpc>
              <a:spcBef>
                <a:spcPts val="890"/>
              </a:spcBef>
            </a:pPr>
            <a:endParaRPr sz="2100" dirty="0">
              <a:latin typeface="Trebuchet MS"/>
              <a:cs typeface="Trebuchet MS"/>
            </a:endParaRPr>
          </a:p>
          <a:p>
            <a:pPr marL="413384">
              <a:lnSpc>
                <a:spcPct val="100000"/>
              </a:lnSpc>
              <a:spcBef>
                <a:spcPts val="710"/>
              </a:spcBef>
            </a:pPr>
            <a:r>
              <a:rPr sz="2100" spc="-105" dirty="0">
                <a:solidFill>
                  <a:srgbClr val="D4D018"/>
                </a:solidFill>
                <a:latin typeface="Arial"/>
                <a:cs typeface="Arial"/>
              </a:rPr>
              <a:t>► </a:t>
            </a:r>
            <a:r>
              <a:rPr sz="2100" dirty="0">
                <a:solidFill>
                  <a:srgbClr val="404040"/>
                </a:solidFill>
                <a:latin typeface="Trebuchet MS"/>
                <a:cs typeface="Trebuchet MS"/>
              </a:rPr>
              <a:t>The smart package will have the following</a:t>
            </a:r>
            <a:r>
              <a:rPr sz="2100" spc="-15" dirty="0">
                <a:solidFill>
                  <a:srgbClr val="404040"/>
                </a:solidFill>
                <a:latin typeface="Trebuchet MS"/>
                <a:cs typeface="Trebuchet MS"/>
              </a:rPr>
              <a:t> </a:t>
            </a:r>
            <a:r>
              <a:rPr sz="2100" dirty="0">
                <a:solidFill>
                  <a:srgbClr val="404040"/>
                </a:solidFill>
                <a:latin typeface="Trebuchet MS"/>
                <a:cs typeface="Trebuchet MS"/>
              </a:rPr>
              <a:t>characteristics:</a:t>
            </a:r>
            <a:endParaRPr sz="2100" dirty="0">
              <a:latin typeface="Trebuchet MS"/>
              <a:cs typeface="Trebuchet MS"/>
            </a:endParaRPr>
          </a:p>
          <a:p>
            <a:pPr marL="814069">
              <a:lnSpc>
                <a:spcPct val="100000"/>
              </a:lnSpc>
              <a:spcBef>
                <a:spcPts val="715"/>
              </a:spcBef>
            </a:pPr>
            <a:r>
              <a:rPr sz="2100" spc="-105" dirty="0">
                <a:solidFill>
                  <a:srgbClr val="D4D018"/>
                </a:solidFill>
                <a:latin typeface="Arial"/>
                <a:cs typeface="Arial"/>
              </a:rPr>
              <a:t>► </a:t>
            </a:r>
            <a:r>
              <a:rPr sz="2100" dirty="0">
                <a:solidFill>
                  <a:srgbClr val="404040"/>
                </a:solidFill>
                <a:latin typeface="Trebuchet MS"/>
                <a:cs typeface="Trebuchet MS"/>
              </a:rPr>
              <a:t>High O2 barrier and Active packaging using non-odor</a:t>
            </a:r>
            <a:r>
              <a:rPr sz="2100" spc="-204" dirty="0">
                <a:solidFill>
                  <a:srgbClr val="404040"/>
                </a:solidFill>
                <a:latin typeface="Trebuchet MS"/>
                <a:cs typeface="Trebuchet MS"/>
              </a:rPr>
              <a:t> </a:t>
            </a:r>
            <a:r>
              <a:rPr sz="2100" dirty="0">
                <a:solidFill>
                  <a:srgbClr val="404040"/>
                </a:solidFill>
                <a:latin typeface="Trebuchet MS"/>
                <a:cs typeface="Trebuchet MS"/>
              </a:rPr>
              <a:t>additives.</a:t>
            </a:r>
            <a:endParaRPr sz="2100" dirty="0">
              <a:latin typeface="Trebuchet MS"/>
              <a:cs typeface="Trebuchet MS"/>
            </a:endParaRPr>
          </a:p>
          <a:p>
            <a:pPr marL="1014730" marR="6350" indent="-200660">
              <a:lnSpc>
                <a:spcPts val="1520"/>
              </a:lnSpc>
              <a:spcBef>
                <a:spcPts val="895"/>
              </a:spcBef>
            </a:pPr>
            <a:r>
              <a:rPr sz="2100" spc="-105" dirty="0">
                <a:solidFill>
                  <a:srgbClr val="D4D018"/>
                </a:solidFill>
                <a:latin typeface="Arial"/>
                <a:cs typeface="Arial"/>
              </a:rPr>
              <a:t>► </a:t>
            </a:r>
            <a:r>
              <a:rPr sz="2100" dirty="0">
                <a:solidFill>
                  <a:srgbClr val="404040"/>
                </a:solidFill>
                <a:latin typeface="Trebuchet MS"/>
                <a:cs typeface="Trebuchet MS"/>
              </a:rPr>
              <a:t>Active acid absorbers based on functionalized Metal Organic Framework (MOFs) integrated in low  density and porous structures.</a:t>
            </a:r>
            <a:endParaRPr sz="2100" dirty="0">
              <a:latin typeface="Trebuchet MS"/>
              <a:cs typeface="Trebuchet MS"/>
            </a:endParaRPr>
          </a:p>
          <a:p>
            <a:pPr marL="814069">
              <a:lnSpc>
                <a:spcPct val="100000"/>
              </a:lnSpc>
              <a:spcBef>
                <a:spcPts val="680"/>
              </a:spcBef>
            </a:pPr>
            <a:r>
              <a:rPr sz="2100" spc="-105" dirty="0">
                <a:solidFill>
                  <a:srgbClr val="D4D018"/>
                </a:solidFill>
                <a:latin typeface="Arial"/>
                <a:cs typeface="Arial"/>
              </a:rPr>
              <a:t>► </a:t>
            </a:r>
            <a:r>
              <a:rPr sz="2100" dirty="0">
                <a:solidFill>
                  <a:srgbClr val="404040"/>
                </a:solidFill>
                <a:latin typeface="Trebuchet MS"/>
                <a:cs typeface="Trebuchet MS"/>
              </a:rPr>
              <a:t>Gas detection sensors based on nanotechnology to monitoring AA, </a:t>
            </a:r>
            <a:r>
              <a:rPr sz="2100" spc="-35" dirty="0">
                <a:solidFill>
                  <a:srgbClr val="404040"/>
                </a:solidFill>
                <a:latin typeface="Trebuchet MS"/>
                <a:cs typeface="Trebuchet MS"/>
              </a:rPr>
              <a:t>water, </a:t>
            </a:r>
            <a:r>
              <a:rPr sz="2100" dirty="0">
                <a:solidFill>
                  <a:srgbClr val="404040"/>
                </a:solidFill>
                <a:latin typeface="Trebuchet MS"/>
                <a:cs typeface="Trebuchet MS"/>
              </a:rPr>
              <a:t>O2 &amp;</a:t>
            </a:r>
            <a:r>
              <a:rPr sz="2100" spc="-155" dirty="0">
                <a:solidFill>
                  <a:srgbClr val="404040"/>
                </a:solidFill>
                <a:latin typeface="Trebuchet MS"/>
                <a:cs typeface="Trebuchet MS"/>
              </a:rPr>
              <a:t> </a:t>
            </a:r>
            <a:r>
              <a:rPr sz="2100" dirty="0">
                <a:solidFill>
                  <a:srgbClr val="404040"/>
                </a:solidFill>
                <a:latin typeface="Trebuchet MS"/>
                <a:cs typeface="Trebuchet MS"/>
              </a:rPr>
              <a:t>NO.</a:t>
            </a:r>
            <a:endParaRPr sz="2100" dirty="0">
              <a:latin typeface="Trebuchet MS"/>
              <a:cs typeface="Trebuchet MS"/>
            </a:endParaRPr>
          </a:p>
          <a:p>
            <a:pPr marL="1014730" marR="6350" indent="-200660">
              <a:lnSpc>
                <a:spcPts val="1510"/>
              </a:lnSpc>
              <a:spcBef>
                <a:spcPts val="905"/>
              </a:spcBef>
            </a:pPr>
            <a:r>
              <a:rPr sz="2100" spc="-105" dirty="0">
                <a:solidFill>
                  <a:srgbClr val="D4D018"/>
                </a:solidFill>
                <a:latin typeface="Arial"/>
                <a:cs typeface="Arial"/>
              </a:rPr>
              <a:t>► </a:t>
            </a:r>
            <a:r>
              <a:rPr sz="2100" dirty="0">
                <a:solidFill>
                  <a:srgbClr val="404040"/>
                </a:solidFill>
                <a:latin typeface="Trebuchet MS"/>
                <a:cs typeface="Trebuchet MS"/>
              </a:rPr>
              <a:t>Multi-scale modelling to correlate degradation &amp; sensors signals.</a:t>
            </a:r>
            <a:endParaRPr sz="2100" dirty="0">
              <a:latin typeface="Trebuchet MS"/>
              <a:cs typeface="Trebuchet MS"/>
            </a:endParaRPr>
          </a:p>
          <a:p>
            <a:pPr marL="1014730" marR="12065" indent="-200660">
              <a:lnSpc>
                <a:spcPts val="1510"/>
              </a:lnSpc>
              <a:spcBef>
                <a:spcPts val="885"/>
              </a:spcBef>
            </a:pPr>
            <a:r>
              <a:rPr sz="2100" spc="-105" dirty="0">
                <a:solidFill>
                  <a:srgbClr val="D4D018"/>
                </a:solidFill>
                <a:latin typeface="Arial"/>
                <a:cs typeface="Arial"/>
              </a:rPr>
              <a:t>► </a:t>
            </a:r>
            <a:r>
              <a:rPr sz="2100" spc="-15" dirty="0">
                <a:solidFill>
                  <a:srgbClr val="404040"/>
                </a:solidFill>
                <a:latin typeface="Trebuchet MS"/>
                <a:cs typeface="Trebuchet MS"/>
              </a:rPr>
              <a:t>Packaging </a:t>
            </a:r>
            <a:r>
              <a:rPr sz="2100" spc="-5" dirty="0">
                <a:solidFill>
                  <a:srgbClr val="404040"/>
                </a:solidFill>
                <a:latin typeface="Trebuchet MS"/>
                <a:cs typeface="Trebuchet MS"/>
              </a:rPr>
              <a:t>with modular design </a:t>
            </a:r>
            <a:r>
              <a:rPr sz="2100" dirty="0">
                <a:solidFill>
                  <a:srgbClr val="404040"/>
                </a:solidFill>
                <a:latin typeface="Trebuchet MS"/>
                <a:cs typeface="Trebuchet MS"/>
              </a:rPr>
              <a:t>to </a:t>
            </a:r>
            <a:r>
              <a:rPr sz="2100" spc="-5" dirty="0">
                <a:solidFill>
                  <a:srgbClr val="404040"/>
                </a:solidFill>
                <a:latin typeface="Trebuchet MS"/>
                <a:cs typeface="Trebuchet MS"/>
              </a:rPr>
              <a:t>fulfil </a:t>
            </a:r>
            <a:r>
              <a:rPr sz="2100" dirty="0">
                <a:solidFill>
                  <a:srgbClr val="404040"/>
                </a:solidFill>
                <a:latin typeface="Trebuchet MS"/>
                <a:cs typeface="Trebuchet MS"/>
              </a:rPr>
              <a:t>the </a:t>
            </a:r>
            <a:r>
              <a:rPr sz="2100" spc="-5" dirty="0">
                <a:solidFill>
                  <a:srgbClr val="404040"/>
                </a:solidFill>
                <a:latin typeface="Trebuchet MS"/>
                <a:cs typeface="Trebuchet MS"/>
              </a:rPr>
              <a:t>technical </a:t>
            </a:r>
            <a:r>
              <a:rPr sz="2100" dirty="0">
                <a:solidFill>
                  <a:srgbClr val="404040"/>
                </a:solidFill>
                <a:latin typeface="Trebuchet MS"/>
                <a:cs typeface="Trebuchet MS"/>
              </a:rPr>
              <a:t>&amp; </a:t>
            </a:r>
            <a:r>
              <a:rPr sz="2100" spc="-5" dirty="0">
                <a:solidFill>
                  <a:srgbClr val="404040"/>
                </a:solidFill>
                <a:latin typeface="Trebuchet MS"/>
                <a:cs typeface="Trebuchet MS"/>
              </a:rPr>
              <a:t>economical requirements </a:t>
            </a:r>
            <a:r>
              <a:rPr sz="2100" dirty="0">
                <a:solidFill>
                  <a:srgbClr val="404040"/>
                </a:solidFill>
                <a:latin typeface="Trebuchet MS"/>
                <a:cs typeface="Trebuchet MS"/>
              </a:rPr>
              <a:t>of </a:t>
            </a:r>
            <a:r>
              <a:rPr sz="2100" spc="-5" dirty="0">
                <a:solidFill>
                  <a:srgbClr val="404040"/>
                </a:solidFill>
                <a:latin typeface="Trebuchet MS"/>
                <a:cs typeface="Trebuchet MS"/>
              </a:rPr>
              <a:t>the different  </a:t>
            </a:r>
            <a:r>
              <a:rPr sz="2100" dirty="0">
                <a:solidFill>
                  <a:srgbClr val="404040"/>
                </a:solidFill>
                <a:latin typeface="Trebuchet MS"/>
                <a:cs typeface="Trebuchet MS"/>
              </a:rPr>
              <a:t>CH made by cellulose </a:t>
            </a:r>
            <a:r>
              <a:rPr sz="2100" spc="-5" dirty="0">
                <a:solidFill>
                  <a:srgbClr val="404040"/>
                </a:solidFill>
                <a:latin typeface="Trebuchet MS"/>
                <a:cs typeface="Trebuchet MS"/>
              </a:rPr>
              <a:t>derivatives.</a:t>
            </a:r>
            <a:endParaRPr sz="2100" dirty="0">
              <a:latin typeface="Trebuchet MS"/>
              <a:cs typeface="Trebuchet MS"/>
            </a:endParaRPr>
          </a:p>
          <a:p>
            <a:pPr marL="814069">
              <a:lnSpc>
                <a:spcPct val="100000"/>
              </a:lnSpc>
              <a:spcBef>
                <a:spcPts val="695"/>
              </a:spcBef>
            </a:pPr>
            <a:r>
              <a:rPr sz="2100" spc="-105" dirty="0">
                <a:solidFill>
                  <a:srgbClr val="D4D018"/>
                </a:solidFill>
                <a:latin typeface="Arial"/>
                <a:cs typeface="Arial"/>
              </a:rPr>
              <a:t>► </a:t>
            </a:r>
            <a:r>
              <a:rPr sz="2100" dirty="0">
                <a:solidFill>
                  <a:srgbClr val="404040"/>
                </a:solidFill>
                <a:latin typeface="Trebuchet MS"/>
                <a:cs typeface="Trebuchet MS"/>
              </a:rPr>
              <a:t>Curative packages containing controlled release of natural antifungal</a:t>
            </a:r>
            <a:r>
              <a:rPr sz="2100" spc="-130" dirty="0">
                <a:solidFill>
                  <a:srgbClr val="404040"/>
                </a:solidFill>
                <a:latin typeface="Trebuchet MS"/>
                <a:cs typeface="Trebuchet MS"/>
              </a:rPr>
              <a:t> </a:t>
            </a:r>
            <a:r>
              <a:rPr sz="2100" dirty="0">
                <a:solidFill>
                  <a:srgbClr val="404040"/>
                </a:solidFill>
                <a:latin typeface="Trebuchet MS"/>
                <a:cs typeface="Trebuchet MS"/>
              </a:rPr>
              <a:t>additives.</a:t>
            </a:r>
            <a:endParaRPr sz="2100" dirty="0">
              <a:latin typeface="Trebuchet MS"/>
              <a:cs typeface="Trebuchet MS"/>
            </a:endParaRPr>
          </a:p>
        </p:txBody>
      </p:sp>
      <p:sp>
        <p:nvSpPr>
          <p:cNvPr id="6" name="object 6"/>
          <p:cNvSpPr/>
          <p:nvPr/>
        </p:nvSpPr>
        <p:spPr>
          <a:xfrm>
            <a:off x="201047" y="124076"/>
            <a:ext cx="1064312" cy="11932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TotalTime>
  <Words>1018</Words>
  <Application>Microsoft Macintosh PowerPoint</Application>
  <PresentationFormat>Personalizzato</PresentationFormat>
  <Paragraphs>99</Paragraphs>
  <Slides>18</Slides>
  <Notes>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Arial</vt:lpstr>
      <vt:lpstr>Arial-BoldItalicMT</vt:lpstr>
      <vt:lpstr>Calibri</vt:lpstr>
      <vt:lpstr>Times New Roman</vt:lpstr>
      <vt:lpstr>Trebuchet MS</vt:lpstr>
      <vt:lpstr>Trebuchet-BoldItalic</vt:lpstr>
      <vt:lpstr>Office Theme</vt:lpstr>
      <vt:lpstr>NanoInnovation 2018</vt:lpstr>
      <vt:lpstr>THE FACTS</vt:lpstr>
      <vt:lpstr>Fotographies that showed our social reality.</vt:lpstr>
      <vt:lpstr>Iconic samples of our recent history.</vt:lpstr>
      <vt:lpstr>THE NEED</vt:lpstr>
      <vt:lpstr>NEMOSINE INTRODUCTION</vt:lpstr>
      <vt:lpstr>VINEGAR SYNDROME</vt:lpstr>
      <vt:lpstr>NEMOSINE OBJECTIVES</vt:lpstr>
      <vt:lpstr>NEMOSINE OPPORTUNITY</vt:lpstr>
      <vt:lpstr>NEMOSINE CONCEPT</vt:lpstr>
      <vt:lpstr>NEMOSINE SOLUTIONS</vt:lpstr>
      <vt:lpstr>NEMOSINE INVOLVED TECHNOLOGIES (I)</vt:lpstr>
      <vt:lpstr>NEMOSINE INVOLVED TECHNOLOGIES (II)</vt:lpstr>
      <vt:lpstr>NEMOSINE INVOLVED TECHNOLOGIES (III)</vt:lpstr>
      <vt:lpstr>Presentazione standard di PowerPoint</vt:lpstr>
      <vt:lpstr>NEMOSINE WORKPLAN</vt:lpstr>
      <vt:lpstr>Presentazione standard di PowerPoint</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NEMOSINE_-pisa</dc:title>
  <cp:lastModifiedBy>puffo puffo</cp:lastModifiedBy>
  <cp:revision>5</cp:revision>
  <dcterms:created xsi:type="dcterms:W3CDTF">2018-08-30T13:09:24Z</dcterms:created>
  <dcterms:modified xsi:type="dcterms:W3CDTF">2018-10-08T14:00:41Z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2018-08-10T00:00:00Z</vt:filetime>
  </property>
  <property fmtid="{D5CDD505-2E9C-101B-9397-08002B2CF9AE}" pid="3" name="Creator">
    <vt:lpwstr>PowerPoint</vt:lpwstr>
  </property>
  <property fmtid="{D5CDD505-2E9C-101B-9397-08002B2CF9AE}" pid="4" name="LastSaved">
    <vt:filetime>2018-08-30T00:00:00Z</vt:filetime>
  </property>
</Properties>
</file>