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80" r:id="rId8"/>
  </p:sldIdLst>
  <p:sldSz cx="10693400" cy="7562850"/>
  <p:notesSz cx="10693400" cy="75628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58"/>
  </p:normalViewPr>
  <p:slideViewPr>
    <p:cSldViewPr>
      <p:cViewPr varScale="1">
        <p:scale>
          <a:sx n="88" d="100"/>
          <a:sy n="88" d="100"/>
        </p:scale>
        <p:origin x="1360" y="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898989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-10" dirty="0"/>
              <a:t>760801 </a:t>
            </a:r>
            <a:r>
              <a:rPr spc="-5" dirty="0"/>
              <a:t>-</a:t>
            </a:r>
            <a:r>
              <a:rPr spc="-55" dirty="0"/>
              <a:t> </a:t>
            </a:r>
            <a:r>
              <a:rPr spc="-10" dirty="0"/>
              <a:t>NEMOSINE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1">
                <a:solidFill>
                  <a:srgbClr val="6D644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898989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-10" dirty="0"/>
              <a:t>760801 </a:t>
            </a:r>
            <a:r>
              <a:rPr spc="-5" dirty="0"/>
              <a:t>-</a:t>
            </a:r>
            <a:r>
              <a:rPr spc="-55" dirty="0"/>
              <a:t> </a:t>
            </a:r>
            <a:r>
              <a:rPr spc="-10" dirty="0"/>
              <a:t>NEMOSINE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215503" y="771905"/>
            <a:ext cx="1078230" cy="6014720"/>
          </a:xfrm>
          <a:custGeom>
            <a:avLst/>
            <a:gdLst/>
            <a:ahLst/>
            <a:cxnLst/>
            <a:rect l="l" t="t" r="r" b="b"/>
            <a:pathLst>
              <a:path w="1078229" h="6014720">
                <a:moveTo>
                  <a:pt x="1077722" y="6014466"/>
                </a:moveTo>
                <a:lnTo>
                  <a:pt x="1077722" y="6013704"/>
                </a:lnTo>
                <a:lnTo>
                  <a:pt x="8636" y="0"/>
                </a:lnTo>
                <a:lnTo>
                  <a:pt x="0" y="0"/>
                </a:lnTo>
                <a:lnTo>
                  <a:pt x="254" y="762"/>
                </a:lnTo>
                <a:lnTo>
                  <a:pt x="1069204" y="6014466"/>
                </a:lnTo>
                <a:lnTo>
                  <a:pt x="1077722" y="6014466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508877" y="3995928"/>
            <a:ext cx="4184650" cy="2790825"/>
          </a:xfrm>
          <a:custGeom>
            <a:avLst/>
            <a:gdLst/>
            <a:ahLst/>
            <a:cxnLst/>
            <a:rect l="l" t="t" r="r" b="b"/>
            <a:pathLst>
              <a:path w="4184650" h="2790825">
                <a:moveTo>
                  <a:pt x="4184148" y="8377"/>
                </a:moveTo>
                <a:lnTo>
                  <a:pt x="4184142" y="762"/>
                </a:lnTo>
                <a:lnTo>
                  <a:pt x="4181856" y="0"/>
                </a:lnTo>
                <a:lnTo>
                  <a:pt x="0" y="2788158"/>
                </a:lnTo>
                <a:lnTo>
                  <a:pt x="0" y="2790443"/>
                </a:lnTo>
                <a:lnTo>
                  <a:pt x="12571" y="2790443"/>
                </a:lnTo>
                <a:lnTo>
                  <a:pt x="4184148" y="837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827149" y="771905"/>
            <a:ext cx="2865876" cy="60144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5520" y="4291931"/>
            <a:ext cx="391055" cy="24944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5479427" y="4412741"/>
            <a:ext cx="1478280" cy="14782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7233539" y="4419600"/>
            <a:ext cx="1478280" cy="14782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1">
                <a:solidFill>
                  <a:srgbClr val="6D644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898989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-10" dirty="0"/>
              <a:t>760801 </a:t>
            </a:r>
            <a:r>
              <a:rPr spc="-5" dirty="0"/>
              <a:t>-</a:t>
            </a:r>
            <a:r>
              <a:rPr spc="-55" dirty="0"/>
              <a:t> </a:t>
            </a:r>
            <a:r>
              <a:rPr spc="-10" dirty="0"/>
              <a:t>NEMOSINE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215503" y="771905"/>
            <a:ext cx="1078230" cy="6014720"/>
          </a:xfrm>
          <a:custGeom>
            <a:avLst/>
            <a:gdLst/>
            <a:ahLst/>
            <a:cxnLst/>
            <a:rect l="l" t="t" r="r" b="b"/>
            <a:pathLst>
              <a:path w="1078229" h="6014720">
                <a:moveTo>
                  <a:pt x="1077722" y="6014466"/>
                </a:moveTo>
                <a:lnTo>
                  <a:pt x="1077722" y="6013704"/>
                </a:lnTo>
                <a:lnTo>
                  <a:pt x="8636" y="0"/>
                </a:lnTo>
                <a:lnTo>
                  <a:pt x="0" y="0"/>
                </a:lnTo>
                <a:lnTo>
                  <a:pt x="254" y="762"/>
                </a:lnTo>
                <a:lnTo>
                  <a:pt x="1069204" y="6014466"/>
                </a:lnTo>
                <a:lnTo>
                  <a:pt x="1077722" y="6014466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508877" y="3995928"/>
            <a:ext cx="4184650" cy="2790825"/>
          </a:xfrm>
          <a:custGeom>
            <a:avLst/>
            <a:gdLst/>
            <a:ahLst/>
            <a:cxnLst/>
            <a:rect l="l" t="t" r="r" b="b"/>
            <a:pathLst>
              <a:path w="4184650" h="2790825">
                <a:moveTo>
                  <a:pt x="4184148" y="8377"/>
                </a:moveTo>
                <a:lnTo>
                  <a:pt x="4184142" y="762"/>
                </a:lnTo>
                <a:lnTo>
                  <a:pt x="4181856" y="0"/>
                </a:lnTo>
                <a:lnTo>
                  <a:pt x="0" y="2788158"/>
                </a:lnTo>
                <a:lnTo>
                  <a:pt x="0" y="2790443"/>
                </a:lnTo>
                <a:lnTo>
                  <a:pt x="12571" y="2790443"/>
                </a:lnTo>
                <a:lnTo>
                  <a:pt x="4184148" y="837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827149" y="771905"/>
            <a:ext cx="2865876" cy="60144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5520" y="4291931"/>
            <a:ext cx="391055" cy="24944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34075" y="784098"/>
            <a:ext cx="1064550" cy="11932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1">
                <a:solidFill>
                  <a:srgbClr val="6D644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898989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-10" dirty="0"/>
              <a:t>760801 </a:t>
            </a:r>
            <a:r>
              <a:rPr spc="-5" dirty="0"/>
              <a:t>-</a:t>
            </a:r>
            <a:r>
              <a:rPr spc="-55" dirty="0"/>
              <a:t> </a:t>
            </a:r>
            <a:r>
              <a:rPr spc="-10" dirty="0"/>
              <a:t>NEMOSINE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898989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-10" dirty="0"/>
              <a:t>760801 </a:t>
            </a:r>
            <a:r>
              <a:rPr spc="-5" dirty="0"/>
              <a:t>-</a:t>
            </a:r>
            <a:r>
              <a:rPr spc="-55" dirty="0"/>
              <a:t> </a:t>
            </a:r>
            <a:r>
              <a:rPr spc="-10" dirty="0"/>
              <a:t>NEMOSINE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215503" y="771905"/>
            <a:ext cx="1078230" cy="6014720"/>
          </a:xfrm>
          <a:custGeom>
            <a:avLst/>
            <a:gdLst/>
            <a:ahLst/>
            <a:cxnLst/>
            <a:rect l="l" t="t" r="r" b="b"/>
            <a:pathLst>
              <a:path w="1078229" h="6014720">
                <a:moveTo>
                  <a:pt x="1077722" y="6014466"/>
                </a:moveTo>
                <a:lnTo>
                  <a:pt x="1077722" y="6013704"/>
                </a:lnTo>
                <a:lnTo>
                  <a:pt x="8636" y="0"/>
                </a:lnTo>
                <a:lnTo>
                  <a:pt x="0" y="0"/>
                </a:lnTo>
                <a:lnTo>
                  <a:pt x="254" y="762"/>
                </a:lnTo>
                <a:lnTo>
                  <a:pt x="1069204" y="6014466"/>
                </a:lnTo>
                <a:lnTo>
                  <a:pt x="1077722" y="6014466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508877" y="3995928"/>
            <a:ext cx="4184650" cy="2790825"/>
          </a:xfrm>
          <a:custGeom>
            <a:avLst/>
            <a:gdLst/>
            <a:ahLst/>
            <a:cxnLst/>
            <a:rect l="l" t="t" r="r" b="b"/>
            <a:pathLst>
              <a:path w="4184650" h="2790825">
                <a:moveTo>
                  <a:pt x="4184148" y="8377"/>
                </a:moveTo>
                <a:lnTo>
                  <a:pt x="4184142" y="762"/>
                </a:lnTo>
                <a:lnTo>
                  <a:pt x="4181856" y="0"/>
                </a:lnTo>
                <a:lnTo>
                  <a:pt x="0" y="2788158"/>
                </a:lnTo>
                <a:lnTo>
                  <a:pt x="0" y="2790443"/>
                </a:lnTo>
                <a:lnTo>
                  <a:pt x="12571" y="2790443"/>
                </a:lnTo>
                <a:lnTo>
                  <a:pt x="4184148" y="837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827149" y="771905"/>
            <a:ext cx="2865876" cy="601446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82754" y="3132678"/>
            <a:ext cx="8327891" cy="1255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1">
                <a:solidFill>
                  <a:srgbClr val="6D644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3835" y="2047606"/>
            <a:ext cx="9365729" cy="3881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63835" y="6161065"/>
            <a:ext cx="891540" cy="1422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898989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-10" dirty="0"/>
              <a:t>760801 </a:t>
            </a:r>
            <a:r>
              <a:rPr spc="-5" dirty="0"/>
              <a:t>-</a:t>
            </a:r>
            <a:r>
              <a:rPr spc="-55" dirty="0"/>
              <a:t> </a:t>
            </a:r>
            <a:r>
              <a:rPr spc="-10" dirty="0"/>
              <a:t>NEMOSINE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ANDREA@ALINARI.IT" TargetMode="External"/><Relationship Id="rId7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7.jpg"/><Relationship Id="rId4" Type="http://schemas.openxmlformats.org/officeDocument/2006/relationships/hyperlink" Target="http://www.alinari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39" y="776059"/>
            <a:ext cx="736202" cy="4967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7620" marR="5080" indent="167640" algn="ctr">
              <a:lnSpc>
                <a:spcPct val="107300"/>
              </a:lnSpc>
              <a:spcBef>
                <a:spcPts val="315"/>
              </a:spcBef>
            </a:pPr>
            <a:r>
              <a:rPr spc="-5" dirty="0"/>
              <a:t>Innovative packaging </a:t>
            </a:r>
            <a:r>
              <a:rPr dirty="0"/>
              <a:t>solutions </a:t>
            </a:r>
            <a:r>
              <a:rPr spc="-5" dirty="0"/>
              <a:t>for </a:t>
            </a:r>
            <a:r>
              <a:rPr dirty="0"/>
              <a:t>storage </a:t>
            </a:r>
            <a:r>
              <a:rPr spc="-5" dirty="0"/>
              <a:t>and  conservation </a:t>
            </a:r>
            <a:r>
              <a:rPr dirty="0"/>
              <a:t>of </a:t>
            </a:r>
            <a:r>
              <a:rPr spc="-5" dirty="0"/>
              <a:t>20th century cultural heritage </a:t>
            </a:r>
            <a:r>
              <a:rPr dirty="0"/>
              <a:t>of </a:t>
            </a:r>
            <a:r>
              <a:rPr spc="-5" dirty="0"/>
              <a:t>artefacts  based </a:t>
            </a:r>
            <a:r>
              <a:rPr dirty="0"/>
              <a:t>on </a:t>
            </a:r>
            <a:r>
              <a:rPr spc="-5" dirty="0"/>
              <a:t>cellulose</a:t>
            </a:r>
            <a:r>
              <a:rPr spc="-20" dirty="0"/>
              <a:t> </a:t>
            </a:r>
            <a:r>
              <a:rPr spc="-5" dirty="0"/>
              <a:t>derivative</a:t>
            </a:r>
          </a:p>
        </p:txBody>
      </p:sp>
      <p:sp>
        <p:nvSpPr>
          <p:cNvPr id="4" name="object 4"/>
          <p:cNvSpPr/>
          <p:nvPr/>
        </p:nvSpPr>
        <p:spPr>
          <a:xfrm>
            <a:off x="4598334" y="1299209"/>
            <a:ext cx="1396731" cy="15971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563241" y="5525261"/>
            <a:ext cx="1796351" cy="11955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33362" y="4880941"/>
            <a:ext cx="9075738" cy="23664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23590" marR="2220595" indent="77470" algn="ctr">
              <a:lnSpc>
                <a:spcPct val="129099"/>
              </a:lnSpc>
              <a:spcBef>
                <a:spcPts val="100"/>
              </a:spcBef>
            </a:pPr>
            <a:r>
              <a:rPr lang="it-IT" b="1" spc="-10" dirty="0">
                <a:solidFill>
                  <a:srgbClr val="B8B412"/>
                </a:solidFill>
                <a:latin typeface="Trebuchet MS"/>
                <a:cs typeface="Trebuchet MS"/>
              </a:rPr>
              <a:t>Visual1st Conference </a:t>
            </a:r>
            <a:br>
              <a:rPr lang="it-IT" b="1" spc="-10" dirty="0">
                <a:solidFill>
                  <a:srgbClr val="B8B412"/>
                </a:solidFill>
                <a:latin typeface="Trebuchet MS"/>
                <a:cs typeface="Trebuchet MS"/>
              </a:rPr>
            </a:br>
            <a:r>
              <a:rPr lang="it-IT" b="1" spc="-10" dirty="0">
                <a:solidFill>
                  <a:srgbClr val="B8B412"/>
                </a:solidFill>
                <a:latin typeface="Trebuchet MS"/>
                <a:cs typeface="Trebuchet MS"/>
              </a:rPr>
              <a:t>San Francisco–October 3-4, 2019</a:t>
            </a:r>
            <a:endParaRPr b="1" dirty="0">
              <a:latin typeface="Trebuchet MS"/>
              <a:cs typeface="Trebuchet MS"/>
            </a:endParaRPr>
          </a:p>
          <a:p>
            <a:pPr marL="12700" algn="ctr">
              <a:lnSpc>
                <a:spcPct val="100000"/>
              </a:lnSpc>
              <a:spcBef>
                <a:spcPts val="1545"/>
              </a:spcBef>
            </a:pPr>
            <a:r>
              <a:rPr lang="it-IT" sz="2000" b="1" dirty="0">
                <a:latin typeface="Trebuchet MS"/>
                <a:cs typeface="Trebuchet MS"/>
              </a:rPr>
              <a:t>            ANDREA DE POLO SAIBANTI</a:t>
            </a:r>
            <a:endParaRPr sz="2000" b="1" dirty="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45"/>
              </a:spcBef>
            </a:pPr>
            <a:r>
              <a:rPr lang="it-IT" sz="2000" i="1" dirty="0">
                <a:latin typeface="Times New Roman"/>
                <a:cs typeface="Times New Roman"/>
              </a:rPr>
              <a:t>              FRATELLI ALINARI IDEA SPA</a:t>
            </a:r>
          </a:p>
          <a:p>
            <a:pPr algn="ctr">
              <a:lnSpc>
                <a:spcPct val="100000"/>
              </a:lnSpc>
              <a:spcBef>
                <a:spcPts val="45"/>
              </a:spcBef>
            </a:pPr>
            <a:endParaRPr lang="it-IT" sz="2000" i="1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45"/>
              </a:spcBef>
            </a:pPr>
            <a:endParaRPr sz="2000" i="1" dirty="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</a:pPr>
            <a:r>
              <a:rPr sz="1400" b="1" i="1" spc="-5" dirty="0">
                <a:solidFill>
                  <a:srgbClr val="6D6440"/>
                </a:solidFill>
                <a:latin typeface="Arial"/>
                <a:cs typeface="Arial"/>
              </a:rPr>
              <a:t>GA760801</a:t>
            </a:r>
            <a:r>
              <a:rPr sz="1400" i="1" spc="-5" dirty="0">
                <a:solidFill>
                  <a:srgbClr val="6D6440"/>
                </a:solidFill>
                <a:latin typeface="Arial"/>
                <a:cs typeface="Arial"/>
              </a:rPr>
              <a:t> funded</a:t>
            </a:r>
            <a:r>
              <a:rPr sz="1400" i="1" spc="-65" dirty="0">
                <a:solidFill>
                  <a:srgbClr val="6D6440"/>
                </a:solidFill>
                <a:latin typeface="Arial"/>
                <a:cs typeface="Arial"/>
              </a:rPr>
              <a:t> </a:t>
            </a:r>
            <a:r>
              <a:rPr sz="1400" i="1" spc="-5" dirty="0">
                <a:solidFill>
                  <a:srgbClr val="6D6440"/>
                </a:solidFill>
                <a:latin typeface="Arial"/>
                <a:cs typeface="Arial"/>
              </a:rPr>
              <a:t>by</a:t>
            </a:r>
            <a:endParaRPr sz="1400" dirty="0">
              <a:latin typeface="Arial"/>
              <a:cs typeface="Arial"/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515C32C1-7533-F44C-A1C9-8A0493A37F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2" y="5536829"/>
            <a:ext cx="3016648" cy="9877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20" y="4291931"/>
            <a:ext cx="391055" cy="24944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69953" y="1428241"/>
            <a:ext cx="4729347" cy="49821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150" i="0" spc="-5" dirty="0">
                <a:solidFill>
                  <a:srgbClr val="585858"/>
                </a:solidFill>
                <a:latin typeface="Trebuchet MS"/>
                <a:cs typeface="Trebuchet MS"/>
              </a:rPr>
              <a:t>NEMOSINE</a:t>
            </a:r>
            <a:r>
              <a:rPr sz="3150" i="0" spc="-5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lang="it-IT" sz="3150" i="0" spc="-15" dirty="0">
                <a:solidFill>
                  <a:srgbClr val="585858"/>
                </a:solidFill>
                <a:latin typeface="Trebuchet MS"/>
                <a:cs typeface="Trebuchet MS"/>
              </a:rPr>
              <a:t>INTRODUCTION</a:t>
            </a:r>
            <a:endParaRPr sz="315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5101" y="2308927"/>
            <a:ext cx="9318250" cy="1403332"/>
          </a:xfrm>
          <a:prstGeom prst="rect">
            <a:avLst/>
          </a:prstGeom>
        </p:spPr>
        <p:txBody>
          <a:bodyPr vert="horz" wrap="square" lIns="0" tIns="12636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sz="1400" spc="240" dirty="0">
                <a:solidFill>
                  <a:srgbClr val="D4D018"/>
                </a:solidFill>
                <a:latin typeface="Arial"/>
                <a:cs typeface="Arial"/>
              </a:rPr>
              <a:t> </a:t>
            </a:r>
            <a:r>
              <a:rPr sz="1750" b="1" dirty="0">
                <a:solidFill>
                  <a:srgbClr val="3F3F3F"/>
                </a:solidFill>
                <a:latin typeface="Trebuchet MS"/>
                <a:cs typeface="Trebuchet MS"/>
              </a:rPr>
              <a:t>The</a:t>
            </a:r>
            <a:r>
              <a:rPr sz="1750" b="1" spc="-36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b="1" dirty="0">
                <a:solidFill>
                  <a:srgbClr val="3F3F3F"/>
                </a:solidFill>
                <a:latin typeface="Trebuchet MS"/>
                <a:cs typeface="Trebuchet MS"/>
              </a:rPr>
              <a:t>facts</a:t>
            </a:r>
            <a:r>
              <a:rPr sz="1550" dirty="0">
                <a:solidFill>
                  <a:srgbClr val="3F3F3F"/>
                </a:solidFill>
                <a:latin typeface="Trebuchet MS"/>
                <a:cs typeface="Trebuchet MS"/>
              </a:rPr>
              <a:t>:</a:t>
            </a:r>
            <a:endParaRPr sz="1550" dirty="0">
              <a:latin typeface="Trebuchet MS"/>
              <a:cs typeface="Trebuchet MS"/>
            </a:endParaRPr>
          </a:p>
          <a:p>
            <a:pPr marL="664210" marR="8890" indent="-250825" algn="just">
              <a:lnSpc>
                <a:spcPct val="90200"/>
              </a:lnSpc>
              <a:spcBef>
                <a:spcPts val="890"/>
              </a:spcBef>
            </a:pPr>
            <a:r>
              <a:rPr sz="1400" spc="210" dirty="0">
                <a:solidFill>
                  <a:srgbClr val="D4D018"/>
                </a:solidFill>
                <a:latin typeface="Arial"/>
                <a:cs typeface="Arial"/>
              </a:rPr>
              <a:t> </a:t>
            </a:r>
            <a:r>
              <a:rPr sz="1400" dirty="0">
                <a:solidFill>
                  <a:srgbClr val="3F3F3F"/>
                </a:solidFill>
                <a:latin typeface="Trebuchet MS"/>
                <a:cs typeface="Trebuchet MS"/>
              </a:rPr>
              <a:t>A huge percentage of the recent European cultural heritage (CH) can be found in </a:t>
            </a:r>
            <a:r>
              <a:rPr sz="1400" spc="-55" dirty="0">
                <a:solidFill>
                  <a:srgbClr val="3F3F3F"/>
                </a:solidFill>
                <a:latin typeface="Trebuchet MS"/>
                <a:cs typeface="Trebuchet MS"/>
              </a:rPr>
              <a:t>movies,  </a:t>
            </a:r>
            <a:r>
              <a:rPr sz="1400" dirty="0">
                <a:solidFill>
                  <a:srgbClr val="3F3F3F"/>
                </a:solidFill>
                <a:latin typeface="Trebuchet MS"/>
                <a:cs typeface="Trebuchet MS"/>
              </a:rPr>
              <a:t>photographs, posters and slides produced between 1895 to nowadays were made using cellulose  derivatives.</a:t>
            </a:r>
            <a:endParaRPr sz="1400" dirty="0">
              <a:latin typeface="Trebuchet MS"/>
              <a:cs typeface="Trebuchet MS"/>
            </a:endParaRPr>
          </a:p>
          <a:p>
            <a:pPr marL="664210" marR="5080" indent="-250825" algn="just">
              <a:lnSpc>
                <a:spcPct val="90200"/>
              </a:lnSpc>
              <a:spcBef>
                <a:spcPts val="875"/>
              </a:spcBef>
            </a:pPr>
            <a:r>
              <a:rPr sz="1400" spc="210" dirty="0">
                <a:solidFill>
                  <a:srgbClr val="D4D018"/>
                </a:solidFill>
                <a:latin typeface="Arial"/>
                <a:cs typeface="Arial"/>
              </a:rPr>
              <a:t> </a:t>
            </a:r>
            <a:r>
              <a:rPr sz="1400" dirty="0">
                <a:solidFill>
                  <a:srgbClr val="3F3F3F"/>
                </a:solidFill>
                <a:latin typeface="Trebuchet MS"/>
                <a:cs typeface="Trebuchet MS"/>
              </a:rPr>
              <a:t>The worldwide estimation of such holdings within professional film archives is around 18 Mio of film  reels on cellulose acetate, whereof ca</a:t>
            </a:r>
            <a:r>
              <a:rPr sz="1400" b="1" u="sng" dirty="0">
                <a:solidFill>
                  <a:srgbClr val="3F3F3F"/>
                </a:solidFill>
                <a:latin typeface="Trebuchet MS"/>
                <a:cs typeface="Trebuchet MS"/>
              </a:rPr>
              <a:t>. 5% are in a critical stage or showing signs of </a:t>
            </a:r>
            <a:r>
              <a:rPr sz="1400" b="1" i="1" u="sng" dirty="0">
                <a:solidFill>
                  <a:srgbClr val="3F3F3F"/>
                </a:solidFill>
                <a:latin typeface="Trebuchet MS"/>
                <a:cs typeface="Trebuchet MS"/>
              </a:rPr>
              <a:t>vinegar  </a:t>
            </a:r>
            <a:r>
              <a:rPr sz="1400" b="1" i="1" u="sng" spc="-5" dirty="0">
                <a:solidFill>
                  <a:srgbClr val="3F3F3F"/>
                </a:solidFill>
                <a:latin typeface="Trebuchet MS"/>
                <a:cs typeface="Trebuchet MS"/>
              </a:rPr>
              <a:t>syndrome</a:t>
            </a:r>
            <a:r>
              <a:rPr sz="1400" b="1" u="sng" spc="-5" dirty="0">
                <a:solidFill>
                  <a:srgbClr val="3F3F3F"/>
                </a:solidFill>
                <a:latin typeface="Trebuchet MS"/>
                <a:cs typeface="Trebuchet MS"/>
              </a:rPr>
              <a:t>.</a:t>
            </a:r>
            <a:endParaRPr sz="1400" b="1" u="sng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4647" y="5373115"/>
            <a:ext cx="8416925" cy="62420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262890" marR="5080" indent="-250825" algn="just">
              <a:lnSpc>
                <a:spcPct val="90200"/>
              </a:lnSpc>
              <a:spcBef>
                <a:spcPts val="265"/>
              </a:spcBef>
            </a:pPr>
            <a:r>
              <a:rPr sz="1100" spc="210" dirty="0">
                <a:solidFill>
                  <a:srgbClr val="D4D018"/>
                </a:solidFill>
                <a:latin typeface="Arial"/>
                <a:cs typeface="Arial"/>
              </a:rPr>
              <a:t> </a:t>
            </a:r>
            <a:r>
              <a:rPr sz="1400" dirty="0">
                <a:solidFill>
                  <a:srgbClr val="3F3F3F"/>
                </a:solidFill>
                <a:latin typeface="Trebuchet MS"/>
                <a:cs typeface="Trebuchet MS"/>
              </a:rPr>
              <a:t>There have had other technical approaches to solve this real problem that follow the line of  replication and copy the original ones in modern digital supports but, they </a:t>
            </a:r>
            <a:r>
              <a:rPr sz="1400" spc="-5" dirty="0">
                <a:solidFill>
                  <a:srgbClr val="3F3F3F"/>
                </a:solidFill>
                <a:latin typeface="Trebuchet MS"/>
                <a:cs typeface="Trebuchet MS"/>
              </a:rPr>
              <a:t>do </a:t>
            </a:r>
            <a:r>
              <a:rPr sz="1400" dirty="0">
                <a:solidFill>
                  <a:srgbClr val="3F3F3F"/>
                </a:solidFill>
                <a:latin typeface="Trebuchet MS"/>
                <a:cs typeface="Trebuchet MS"/>
              </a:rPr>
              <a:t>not give the possibility  of a real preservation of the original</a:t>
            </a:r>
            <a:r>
              <a:rPr sz="14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3F3F3F"/>
                </a:solidFill>
                <a:latin typeface="Trebuchet MS"/>
                <a:cs typeface="Trebuchet MS"/>
              </a:rPr>
              <a:t>ones.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71339" y="1000505"/>
            <a:ext cx="1064312" cy="11932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53369" y="3996689"/>
            <a:ext cx="1870710" cy="13228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-10" dirty="0"/>
              <a:t>760801 </a:t>
            </a:r>
            <a:r>
              <a:rPr spc="-5" dirty="0"/>
              <a:t>-</a:t>
            </a:r>
            <a:r>
              <a:rPr spc="-55" dirty="0"/>
              <a:t> </a:t>
            </a:r>
            <a:r>
              <a:rPr spc="-10" dirty="0"/>
              <a:t>NEMOSINE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20" y="4291931"/>
            <a:ext cx="391055" cy="24944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69953" y="1535684"/>
            <a:ext cx="4467225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150" i="0" spc="-5" dirty="0">
                <a:solidFill>
                  <a:srgbClr val="585858"/>
                </a:solidFill>
                <a:latin typeface="Trebuchet MS"/>
                <a:cs typeface="Trebuchet MS"/>
              </a:rPr>
              <a:t>NEMOSINE</a:t>
            </a:r>
            <a:r>
              <a:rPr sz="3150" i="0" spc="-5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lang="it-IT" sz="3150" i="0" spc="-15" dirty="0">
                <a:solidFill>
                  <a:srgbClr val="585858"/>
                </a:solidFill>
                <a:latin typeface="Trebuchet MS"/>
                <a:cs typeface="Trebuchet MS"/>
              </a:rPr>
              <a:t>OBJECTIVES</a:t>
            </a:r>
            <a:endParaRPr sz="315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3835" y="2308927"/>
            <a:ext cx="9058910" cy="3799840"/>
          </a:xfrm>
          <a:prstGeom prst="rect">
            <a:avLst/>
          </a:prstGeom>
        </p:spPr>
        <p:txBody>
          <a:bodyPr vert="horz" wrap="square" lIns="0" tIns="12636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sz="1400" spc="240" dirty="0">
                <a:solidFill>
                  <a:srgbClr val="D4D018"/>
                </a:solidFill>
                <a:latin typeface="Arial"/>
                <a:cs typeface="Arial"/>
              </a:rPr>
              <a:t> </a:t>
            </a:r>
            <a:r>
              <a:rPr sz="1750" dirty="0">
                <a:solidFill>
                  <a:srgbClr val="3F3F3F"/>
                </a:solidFill>
                <a:latin typeface="Trebuchet MS"/>
                <a:cs typeface="Trebuchet MS"/>
              </a:rPr>
              <a:t>The </a:t>
            </a:r>
            <a:r>
              <a:rPr sz="1750" b="1" dirty="0">
                <a:solidFill>
                  <a:srgbClr val="3F3F3F"/>
                </a:solidFill>
                <a:latin typeface="Trebuchet MS"/>
                <a:cs typeface="Trebuchet MS"/>
              </a:rPr>
              <a:t>Key</a:t>
            </a:r>
            <a:r>
              <a:rPr sz="1750" b="1" spc="17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b="1" dirty="0">
                <a:solidFill>
                  <a:srgbClr val="3F3F3F"/>
                </a:solidFill>
                <a:latin typeface="Trebuchet MS"/>
                <a:cs typeface="Trebuchet MS"/>
              </a:rPr>
              <a:t>Objectives</a:t>
            </a:r>
            <a:r>
              <a:rPr sz="1550" dirty="0">
                <a:solidFill>
                  <a:srgbClr val="3F3F3F"/>
                </a:solidFill>
                <a:latin typeface="Trebuchet MS"/>
                <a:cs typeface="Trebuchet MS"/>
              </a:rPr>
              <a:t>:</a:t>
            </a:r>
            <a:endParaRPr sz="1550" dirty="0">
              <a:latin typeface="Trebuchet MS"/>
              <a:cs typeface="Trebuchet MS"/>
            </a:endParaRPr>
          </a:p>
          <a:p>
            <a:pPr marL="664210" marR="5080" indent="-250825" algn="just">
              <a:lnSpc>
                <a:spcPct val="90200"/>
              </a:lnSpc>
              <a:spcBef>
                <a:spcPts val="890"/>
              </a:spcBef>
            </a:pPr>
            <a:r>
              <a:rPr sz="1100" spc="210" dirty="0">
                <a:solidFill>
                  <a:srgbClr val="D4D018"/>
                </a:solidFill>
                <a:latin typeface="Arial"/>
                <a:cs typeface="Arial"/>
              </a:rPr>
              <a:t> </a:t>
            </a:r>
            <a:r>
              <a:rPr sz="1400" dirty="0">
                <a:solidFill>
                  <a:srgbClr val="3F3F3F"/>
                </a:solidFill>
                <a:latin typeface="Trebuchet MS"/>
                <a:cs typeface="Trebuchet MS"/>
              </a:rPr>
              <a:t>NEMOSINE aims to improve the traditional storage solutions, </a:t>
            </a:r>
            <a:r>
              <a:rPr sz="1400" spc="-5" dirty="0">
                <a:solidFill>
                  <a:srgbClr val="3F3F3F"/>
                </a:solidFill>
                <a:latin typeface="Trebuchet MS"/>
                <a:cs typeface="Trebuchet MS"/>
              </a:rPr>
              <a:t>by </a:t>
            </a:r>
            <a:r>
              <a:rPr sz="1400" dirty="0">
                <a:solidFill>
                  <a:srgbClr val="3F3F3F"/>
                </a:solidFill>
                <a:latin typeface="Trebuchet MS"/>
                <a:cs typeface="Trebuchet MS"/>
              </a:rPr>
              <a:t>developing </a:t>
            </a:r>
            <a:r>
              <a:rPr sz="1400" b="1" u="heavy" dirty="0">
                <a:solidFill>
                  <a:srgbClr val="3F3F3F"/>
                </a:solidFill>
                <a:uFill>
                  <a:solidFill>
                    <a:srgbClr val="404040"/>
                  </a:solidFill>
                </a:uFill>
                <a:latin typeface="Trebuchet MS"/>
                <a:cs typeface="Trebuchet MS"/>
              </a:rPr>
              <a:t>an innovative </a:t>
            </a:r>
            <a:r>
              <a:rPr sz="1400" b="1" u="heavy" spc="-5" dirty="0">
                <a:solidFill>
                  <a:srgbClr val="3F3F3F"/>
                </a:solidFill>
                <a:uFill>
                  <a:solidFill>
                    <a:srgbClr val="404040"/>
                  </a:solidFill>
                </a:uFill>
                <a:latin typeface="Trebuchet MS"/>
                <a:cs typeface="Trebuchet MS"/>
              </a:rPr>
              <a:t>smart </a:t>
            </a:r>
            <a:r>
              <a:rPr sz="1400" b="1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400" b="1" u="heavy" spc="-5" dirty="0">
                <a:solidFill>
                  <a:srgbClr val="3F3F3F"/>
                </a:solidFill>
                <a:uFill>
                  <a:solidFill>
                    <a:srgbClr val="404040"/>
                  </a:solidFill>
                </a:uFill>
                <a:latin typeface="Trebuchet MS"/>
                <a:cs typeface="Trebuchet MS"/>
              </a:rPr>
              <a:t>package </a:t>
            </a:r>
            <a:r>
              <a:rPr sz="1400" dirty="0">
                <a:solidFill>
                  <a:srgbClr val="3F3F3F"/>
                </a:solidFill>
                <a:latin typeface="Trebuchet MS"/>
                <a:cs typeface="Trebuchet MS"/>
              </a:rPr>
              <a:t>with the main goal of energy saving and extent conservation time of cultural objects based on  cellulose derivatives.</a:t>
            </a:r>
            <a:endParaRPr sz="1400" dirty="0">
              <a:latin typeface="Trebuchet MS"/>
              <a:cs typeface="Trebuchet MS"/>
            </a:endParaRPr>
          </a:p>
          <a:p>
            <a:pPr marL="413384">
              <a:lnSpc>
                <a:spcPct val="100000"/>
              </a:lnSpc>
              <a:spcBef>
                <a:spcPts val="710"/>
              </a:spcBef>
            </a:pPr>
            <a:r>
              <a:rPr sz="1100" spc="210" dirty="0">
                <a:solidFill>
                  <a:srgbClr val="D4D018"/>
                </a:solidFill>
                <a:latin typeface="Arial"/>
                <a:cs typeface="Arial"/>
              </a:rPr>
              <a:t> </a:t>
            </a:r>
            <a:r>
              <a:rPr sz="1400" dirty="0">
                <a:solidFill>
                  <a:srgbClr val="3F3F3F"/>
                </a:solidFill>
                <a:latin typeface="Trebuchet MS"/>
                <a:cs typeface="Trebuchet MS"/>
              </a:rPr>
              <a:t>The smart package will have the following</a:t>
            </a:r>
            <a:r>
              <a:rPr sz="1400" spc="-24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3F3F3F"/>
                </a:solidFill>
                <a:latin typeface="Trebuchet MS"/>
                <a:cs typeface="Trebuchet MS"/>
              </a:rPr>
              <a:t>characteristics:</a:t>
            </a:r>
            <a:endParaRPr sz="1400" dirty="0">
              <a:latin typeface="Trebuchet MS"/>
              <a:cs typeface="Trebuchet MS"/>
            </a:endParaRPr>
          </a:p>
          <a:p>
            <a:pPr marL="814069">
              <a:lnSpc>
                <a:spcPct val="100000"/>
              </a:lnSpc>
              <a:spcBef>
                <a:spcPts val="715"/>
              </a:spcBef>
            </a:pPr>
            <a:r>
              <a:rPr sz="1100" spc="210" dirty="0">
                <a:solidFill>
                  <a:srgbClr val="D4D018"/>
                </a:solidFill>
                <a:latin typeface="Arial"/>
                <a:cs typeface="Arial"/>
              </a:rPr>
              <a:t> </a:t>
            </a:r>
            <a:r>
              <a:rPr sz="1400" dirty="0">
                <a:solidFill>
                  <a:srgbClr val="3F3F3F"/>
                </a:solidFill>
                <a:latin typeface="Trebuchet MS"/>
                <a:cs typeface="Trebuchet MS"/>
              </a:rPr>
              <a:t>High O2 barrier and Active packaging using non-odor</a:t>
            </a:r>
            <a:r>
              <a:rPr sz="1400" spc="-12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3F3F3F"/>
                </a:solidFill>
                <a:latin typeface="Trebuchet MS"/>
                <a:cs typeface="Trebuchet MS"/>
              </a:rPr>
              <a:t>additives.</a:t>
            </a:r>
            <a:endParaRPr sz="1400" dirty="0">
              <a:latin typeface="Trebuchet MS"/>
              <a:cs typeface="Trebuchet MS"/>
            </a:endParaRPr>
          </a:p>
          <a:p>
            <a:pPr marL="1014730" marR="7620" indent="-200660">
              <a:lnSpc>
                <a:spcPts val="1520"/>
              </a:lnSpc>
              <a:spcBef>
                <a:spcPts val="895"/>
              </a:spcBef>
            </a:pPr>
            <a:r>
              <a:rPr sz="1100" spc="210" dirty="0">
                <a:solidFill>
                  <a:srgbClr val="D4D018"/>
                </a:solidFill>
                <a:latin typeface="Arial"/>
                <a:cs typeface="Arial"/>
              </a:rPr>
              <a:t> </a:t>
            </a:r>
            <a:r>
              <a:rPr sz="1400" dirty="0">
                <a:solidFill>
                  <a:srgbClr val="3F3F3F"/>
                </a:solidFill>
                <a:latin typeface="Trebuchet MS"/>
                <a:cs typeface="Trebuchet MS"/>
              </a:rPr>
              <a:t>Active acid absorbers based on functionalized Metal Organic Framework (MOFs) integrated in </a:t>
            </a:r>
            <a:r>
              <a:rPr sz="1400" spc="-155" dirty="0">
                <a:solidFill>
                  <a:srgbClr val="3F3F3F"/>
                </a:solidFill>
                <a:latin typeface="Trebuchet MS"/>
                <a:cs typeface="Trebuchet MS"/>
              </a:rPr>
              <a:t>low  </a:t>
            </a:r>
            <a:r>
              <a:rPr sz="1400" dirty="0">
                <a:solidFill>
                  <a:srgbClr val="3F3F3F"/>
                </a:solidFill>
                <a:latin typeface="Trebuchet MS"/>
                <a:cs typeface="Trebuchet MS"/>
              </a:rPr>
              <a:t>density and porous structures.</a:t>
            </a:r>
            <a:endParaRPr sz="1400" dirty="0">
              <a:latin typeface="Trebuchet MS"/>
              <a:cs typeface="Trebuchet MS"/>
            </a:endParaRPr>
          </a:p>
          <a:p>
            <a:pPr marL="814069">
              <a:lnSpc>
                <a:spcPct val="100000"/>
              </a:lnSpc>
              <a:spcBef>
                <a:spcPts val="680"/>
              </a:spcBef>
            </a:pPr>
            <a:r>
              <a:rPr sz="1100" spc="210" dirty="0">
                <a:solidFill>
                  <a:srgbClr val="D4D018"/>
                </a:solidFill>
                <a:latin typeface="Arial"/>
                <a:cs typeface="Arial"/>
              </a:rPr>
              <a:t> </a:t>
            </a:r>
            <a:r>
              <a:rPr sz="1400" dirty="0">
                <a:solidFill>
                  <a:srgbClr val="3F3F3F"/>
                </a:solidFill>
                <a:latin typeface="Trebuchet MS"/>
                <a:cs typeface="Trebuchet MS"/>
              </a:rPr>
              <a:t>Gas detection sensors based on nanotechnology to monitoring AA, </a:t>
            </a:r>
            <a:r>
              <a:rPr sz="1400" spc="-35" dirty="0">
                <a:solidFill>
                  <a:srgbClr val="3F3F3F"/>
                </a:solidFill>
                <a:latin typeface="Trebuchet MS"/>
                <a:cs typeface="Trebuchet MS"/>
              </a:rPr>
              <a:t>water, </a:t>
            </a:r>
            <a:r>
              <a:rPr sz="1400" dirty="0">
                <a:solidFill>
                  <a:srgbClr val="3F3F3F"/>
                </a:solidFill>
                <a:latin typeface="Trebuchet MS"/>
                <a:cs typeface="Trebuchet MS"/>
              </a:rPr>
              <a:t>O2 &amp;</a:t>
            </a:r>
            <a:r>
              <a:rPr sz="1400" spc="-8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3F3F3F"/>
                </a:solidFill>
                <a:latin typeface="Trebuchet MS"/>
                <a:cs typeface="Trebuchet MS"/>
              </a:rPr>
              <a:t>NO.</a:t>
            </a:r>
            <a:endParaRPr sz="1400" dirty="0">
              <a:latin typeface="Trebuchet MS"/>
              <a:cs typeface="Trebuchet MS"/>
            </a:endParaRPr>
          </a:p>
          <a:p>
            <a:pPr marL="1014730" marR="5715" indent="-200660">
              <a:lnSpc>
                <a:spcPts val="1510"/>
              </a:lnSpc>
              <a:spcBef>
                <a:spcPts val="905"/>
              </a:spcBef>
            </a:pPr>
            <a:r>
              <a:rPr sz="1100" spc="210" dirty="0">
                <a:solidFill>
                  <a:srgbClr val="D4D018"/>
                </a:solidFill>
                <a:latin typeface="Arial"/>
                <a:cs typeface="Arial"/>
              </a:rPr>
              <a:t> </a:t>
            </a:r>
            <a:r>
              <a:rPr sz="1400" dirty="0">
                <a:solidFill>
                  <a:srgbClr val="3F3F3F"/>
                </a:solidFill>
                <a:latin typeface="Trebuchet MS"/>
                <a:cs typeface="Trebuchet MS"/>
              </a:rPr>
              <a:t>Multi-scale modelling to correlate degradation &amp; sensors signals for maintenance prediction </a:t>
            </a:r>
            <a:r>
              <a:rPr sz="1400" spc="-114" dirty="0">
                <a:solidFill>
                  <a:srgbClr val="3F3F3F"/>
                </a:solidFill>
                <a:latin typeface="Trebuchet MS"/>
                <a:cs typeface="Trebuchet MS"/>
              </a:rPr>
              <a:t>and  </a:t>
            </a:r>
            <a:r>
              <a:rPr sz="1400" dirty="0">
                <a:solidFill>
                  <a:srgbClr val="3F3F3F"/>
                </a:solidFill>
                <a:latin typeface="Trebuchet MS"/>
                <a:cs typeface="Trebuchet MS"/>
              </a:rPr>
              <a:t>integrate all these</a:t>
            </a:r>
            <a:r>
              <a:rPr sz="14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3F3F3F"/>
                </a:solidFill>
                <a:latin typeface="Trebuchet MS"/>
                <a:cs typeface="Trebuchet MS"/>
              </a:rPr>
              <a:t>technologies.</a:t>
            </a:r>
            <a:endParaRPr sz="1400" dirty="0">
              <a:latin typeface="Trebuchet MS"/>
              <a:cs typeface="Trebuchet MS"/>
            </a:endParaRPr>
          </a:p>
          <a:p>
            <a:pPr marL="1014730" marR="8255" indent="-200660">
              <a:lnSpc>
                <a:spcPts val="1510"/>
              </a:lnSpc>
              <a:spcBef>
                <a:spcPts val="885"/>
              </a:spcBef>
            </a:pPr>
            <a:r>
              <a:rPr sz="1100" spc="210" dirty="0">
                <a:solidFill>
                  <a:srgbClr val="D4D018"/>
                </a:solidFill>
                <a:latin typeface="Arial"/>
                <a:cs typeface="Arial"/>
              </a:rPr>
              <a:t> </a:t>
            </a:r>
            <a:r>
              <a:rPr sz="1400" spc="-10" dirty="0">
                <a:solidFill>
                  <a:srgbClr val="3F3F3F"/>
                </a:solidFill>
                <a:latin typeface="Trebuchet MS"/>
                <a:cs typeface="Trebuchet MS"/>
              </a:rPr>
              <a:t>Packaging </a:t>
            </a:r>
            <a:r>
              <a:rPr sz="1400" dirty="0">
                <a:solidFill>
                  <a:srgbClr val="3F3F3F"/>
                </a:solidFill>
                <a:latin typeface="Trebuchet MS"/>
                <a:cs typeface="Trebuchet MS"/>
              </a:rPr>
              <a:t>with modular design to fulfil the technical &amp; economical requirements of the  </a:t>
            </a:r>
            <a:r>
              <a:rPr sz="1400" spc="-5" dirty="0">
                <a:solidFill>
                  <a:srgbClr val="3F3F3F"/>
                </a:solidFill>
                <a:latin typeface="Trebuchet MS"/>
                <a:cs typeface="Trebuchet MS"/>
              </a:rPr>
              <a:t>different </a:t>
            </a:r>
            <a:r>
              <a:rPr sz="1400" dirty="0">
                <a:solidFill>
                  <a:srgbClr val="3F3F3F"/>
                </a:solidFill>
                <a:latin typeface="Trebuchet MS"/>
                <a:cs typeface="Trebuchet MS"/>
              </a:rPr>
              <a:t>CH made by cellulose</a:t>
            </a:r>
            <a:r>
              <a:rPr sz="14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3F3F3F"/>
                </a:solidFill>
                <a:latin typeface="Trebuchet MS"/>
                <a:cs typeface="Trebuchet MS"/>
              </a:rPr>
              <a:t>derivatives.</a:t>
            </a:r>
            <a:endParaRPr sz="1400" dirty="0">
              <a:latin typeface="Trebuchet MS"/>
              <a:cs typeface="Trebuchet MS"/>
            </a:endParaRPr>
          </a:p>
          <a:p>
            <a:pPr marL="814069">
              <a:lnSpc>
                <a:spcPct val="100000"/>
              </a:lnSpc>
              <a:spcBef>
                <a:spcPts val="695"/>
              </a:spcBef>
            </a:pPr>
            <a:r>
              <a:rPr sz="1100" spc="210" dirty="0">
                <a:solidFill>
                  <a:srgbClr val="D4D018"/>
                </a:solidFill>
                <a:latin typeface="Arial"/>
                <a:cs typeface="Arial"/>
              </a:rPr>
              <a:t> </a:t>
            </a:r>
            <a:r>
              <a:rPr sz="1400" dirty="0">
                <a:solidFill>
                  <a:srgbClr val="3F3F3F"/>
                </a:solidFill>
                <a:latin typeface="Trebuchet MS"/>
                <a:cs typeface="Trebuchet MS"/>
              </a:rPr>
              <a:t>Curative packages containing controlled release of natural antifungal</a:t>
            </a:r>
            <a:r>
              <a:rPr sz="1400" spc="-5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3F3F3F"/>
                </a:solidFill>
                <a:latin typeface="Trebuchet MS"/>
                <a:cs typeface="Trebuchet MS"/>
              </a:rPr>
              <a:t>additives.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71339" y="1000505"/>
            <a:ext cx="1064312" cy="11932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-10" dirty="0"/>
              <a:t>760801 </a:t>
            </a:r>
            <a:r>
              <a:rPr spc="-5" dirty="0"/>
              <a:t>-</a:t>
            </a:r>
            <a:r>
              <a:rPr spc="-55" dirty="0"/>
              <a:t> </a:t>
            </a:r>
            <a:r>
              <a:rPr spc="-10" dirty="0"/>
              <a:t>NEMOSINE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20" y="4291931"/>
            <a:ext cx="391055" cy="24944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93625" y="1329182"/>
            <a:ext cx="3621404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150" i="0" dirty="0">
                <a:solidFill>
                  <a:srgbClr val="585858"/>
                </a:solidFill>
                <a:latin typeface="Trebuchet MS"/>
                <a:cs typeface="Trebuchet MS"/>
              </a:rPr>
              <a:t>NEMOSINE</a:t>
            </a:r>
            <a:r>
              <a:rPr sz="3150" i="0" spc="-5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3150" i="0" dirty="0">
                <a:solidFill>
                  <a:srgbClr val="585858"/>
                </a:solidFill>
                <a:latin typeface="Trebuchet MS"/>
                <a:cs typeface="Trebuchet MS"/>
              </a:rPr>
              <a:t>CONCEPT</a:t>
            </a:r>
            <a:endParaRPr sz="315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3835" y="2116949"/>
            <a:ext cx="9055100" cy="972819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1400" spc="240" dirty="0">
                <a:solidFill>
                  <a:srgbClr val="D4D018"/>
                </a:solidFill>
                <a:latin typeface="Arial"/>
                <a:cs typeface="Arial"/>
              </a:rPr>
              <a:t> </a:t>
            </a:r>
            <a:r>
              <a:rPr sz="1750" dirty="0">
                <a:solidFill>
                  <a:srgbClr val="3F3F3F"/>
                </a:solidFill>
                <a:latin typeface="Trebuchet MS"/>
                <a:cs typeface="Trebuchet MS"/>
              </a:rPr>
              <a:t>The </a:t>
            </a:r>
            <a:r>
              <a:rPr sz="1750" spc="-15" dirty="0">
                <a:solidFill>
                  <a:srgbClr val="3F3F3F"/>
                </a:solidFill>
                <a:latin typeface="Trebuchet MS"/>
                <a:cs typeface="Trebuchet MS"/>
              </a:rPr>
              <a:t>SMART </a:t>
            </a:r>
            <a:r>
              <a:rPr sz="1750" spc="-30" dirty="0">
                <a:solidFill>
                  <a:srgbClr val="3F3F3F"/>
                </a:solidFill>
                <a:latin typeface="Trebuchet MS"/>
                <a:cs typeface="Trebuchet MS"/>
              </a:rPr>
              <a:t>PACKAGE</a:t>
            </a:r>
            <a:r>
              <a:rPr sz="1750" spc="2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dirty="0">
                <a:solidFill>
                  <a:srgbClr val="3F3F3F"/>
                </a:solidFill>
                <a:latin typeface="Trebuchet MS"/>
                <a:cs typeface="Trebuchet MS"/>
              </a:rPr>
              <a:t>concept</a:t>
            </a:r>
            <a:r>
              <a:rPr sz="1550" dirty="0">
                <a:solidFill>
                  <a:srgbClr val="3F3F3F"/>
                </a:solidFill>
                <a:latin typeface="Trebuchet MS"/>
                <a:cs typeface="Trebuchet MS"/>
              </a:rPr>
              <a:t>:</a:t>
            </a:r>
            <a:endParaRPr sz="1550">
              <a:latin typeface="Trebuchet MS"/>
              <a:cs typeface="Trebuchet MS"/>
            </a:endParaRPr>
          </a:p>
          <a:p>
            <a:pPr marL="664210" marR="5080" indent="-250825">
              <a:lnSpc>
                <a:spcPct val="100000"/>
              </a:lnSpc>
              <a:spcBef>
                <a:spcPts val="890"/>
              </a:spcBef>
            </a:pPr>
            <a:r>
              <a:rPr sz="1100" spc="210" dirty="0">
                <a:solidFill>
                  <a:srgbClr val="D4D018"/>
                </a:solidFill>
                <a:latin typeface="Arial"/>
                <a:cs typeface="Arial"/>
              </a:rPr>
              <a:t> </a:t>
            </a:r>
            <a:r>
              <a:rPr sz="1400" dirty="0">
                <a:solidFill>
                  <a:srgbClr val="3F3F3F"/>
                </a:solidFill>
                <a:latin typeface="Trebuchet MS"/>
                <a:cs typeface="Trebuchet MS"/>
              </a:rPr>
              <a:t>All the individual elements will be integrated in a smart package depending on the CH </a:t>
            </a:r>
            <a:r>
              <a:rPr sz="1400" spc="-10" dirty="0">
                <a:solidFill>
                  <a:srgbClr val="3F3F3F"/>
                </a:solidFill>
                <a:latin typeface="Trebuchet MS"/>
                <a:cs typeface="Trebuchet MS"/>
              </a:rPr>
              <a:t>artefact  </a:t>
            </a:r>
            <a:r>
              <a:rPr sz="1400" dirty="0">
                <a:solidFill>
                  <a:srgbClr val="3F3F3F"/>
                </a:solidFill>
                <a:latin typeface="Trebuchet MS"/>
                <a:cs typeface="Trebuchet MS"/>
              </a:rPr>
              <a:t>deterioration grade and other requirements for protective or curative</a:t>
            </a:r>
            <a:r>
              <a:rPr sz="1400" spc="2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3F3F3F"/>
                </a:solidFill>
                <a:latin typeface="Trebuchet MS"/>
                <a:cs typeface="Trebuchet MS"/>
              </a:rPr>
              <a:t>purposes.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71339" y="1000505"/>
            <a:ext cx="1064312" cy="11932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487053" y="3193542"/>
            <a:ext cx="5559552" cy="319658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-10" dirty="0"/>
              <a:t>760801 </a:t>
            </a:r>
            <a:r>
              <a:rPr spc="-5" dirty="0"/>
              <a:t>-</a:t>
            </a:r>
            <a:r>
              <a:rPr spc="-55" dirty="0"/>
              <a:t> </a:t>
            </a:r>
            <a:r>
              <a:rPr spc="-10" dirty="0"/>
              <a:t>NEMOSINE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20" y="4291931"/>
            <a:ext cx="391055" cy="24944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38177" y="1306322"/>
            <a:ext cx="3931920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150" i="0" spc="-5" dirty="0">
                <a:solidFill>
                  <a:srgbClr val="585858"/>
                </a:solidFill>
                <a:latin typeface="Trebuchet MS"/>
                <a:cs typeface="Trebuchet MS"/>
              </a:rPr>
              <a:t>NEMOSINE</a:t>
            </a:r>
            <a:r>
              <a:rPr sz="3150" i="0" spc="-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3150" i="0" spc="-5" dirty="0">
                <a:solidFill>
                  <a:srgbClr val="585858"/>
                </a:solidFill>
                <a:latin typeface="Trebuchet MS"/>
                <a:cs typeface="Trebuchet MS"/>
              </a:rPr>
              <a:t>SOLUTIONS</a:t>
            </a:r>
            <a:endParaRPr sz="315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3835" y="2001887"/>
            <a:ext cx="9221470" cy="1186815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1400" spc="240" dirty="0">
                <a:solidFill>
                  <a:srgbClr val="D4D018"/>
                </a:solidFill>
                <a:latin typeface="Arial"/>
                <a:cs typeface="Arial"/>
              </a:rPr>
              <a:t> </a:t>
            </a:r>
            <a:r>
              <a:rPr sz="1750" dirty="0">
                <a:solidFill>
                  <a:srgbClr val="3F3F3F"/>
                </a:solidFill>
                <a:latin typeface="Trebuchet MS"/>
                <a:cs typeface="Trebuchet MS"/>
              </a:rPr>
              <a:t>The </a:t>
            </a:r>
            <a:r>
              <a:rPr sz="1750" spc="-20" dirty="0">
                <a:solidFill>
                  <a:srgbClr val="3F3F3F"/>
                </a:solidFill>
                <a:latin typeface="Trebuchet MS"/>
                <a:cs typeface="Trebuchet MS"/>
              </a:rPr>
              <a:t>SMART </a:t>
            </a:r>
            <a:r>
              <a:rPr sz="1750" spc="-35" dirty="0">
                <a:solidFill>
                  <a:srgbClr val="3F3F3F"/>
                </a:solidFill>
                <a:latin typeface="Trebuchet MS"/>
                <a:cs typeface="Trebuchet MS"/>
              </a:rPr>
              <a:t>PACKAGE</a:t>
            </a:r>
            <a:r>
              <a:rPr sz="1750" spc="2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dirty="0">
                <a:solidFill>
                  <a:srgbClr val="3F3F3F"/>
                </a:solidFill>
                <a:latin typeface="Trebuchet MS"/>
                <a:cs typeface="Trebuchet MS"/>
              </a:rPr>
              <a:t>solutions</a:t>
            </a:r>
            <a:r>
              <a:rPr sz="1550" dirty="0">
                <a:solidFill>
                  <a:srgbClr val="3F3F3F"/>
                </a:solidFill>
                <a:latin typeface="Trebuchet MS"/>
                <a:cs typeface="Trebuchet MS"/>
              </a:rPr>
              <a:t>:</a:t>
            </a:r>
            <a:endParaRPr sz="1550">
              <a:latin typeface="Trebuchet MS"/>
              <a:cs typeface="Trebuchet MS"/>
            </a:endParaRPr>
          </a:p>
          <a:p>
            <a:pPr marL="664210" marR="5080" indent="-250825" algn="just">
              <a:lnSpc>
                <a:spcPct val="100000"/>
              </a:lnSpc>
              <a:spcBef>
                <a:spcPts val="890"/>
              </a:spcBef>
            </a:pPr>
            <a:r>
              <a:rPr sz="1100" spc="210" dirty="0">
                <a:solidFill>
                  <a:srgbClr val="D4D018"/>
                </a:solidFill>
                <a:latin typeface="Arial"/>
                <a:cs typeface="Arial"/>
              </a:rPr>
              <a:t> </a:t>
            </a:r>
            <a:r>
              <a:rPr sz="1400" dirty="0">
                <a:solidFill>
                  <a:srgbClr val="3F3F3F"/>
                </a:solidFill>
                <a:latin typeface="Trebuchet MS"/>
                <a:cs typeface="Trebuchet MS"/>
              </a:rPr>
              <a:t>The modular concept of a whole protective device would allow to generate three different packages </a:t>
            </a:r>
            <a:r>
              <a:rPr sz="1400" spc="-60" dirty="0">
                <a:solidFill>
                  <a:srgbClr val="3F3F3F"/>
                </a:solidFill>
                <a:latin typeface="Trebuchet MS"/>
                <a:cs typeface="Trebuchet MS"/>
              </a:rPr>
              <a:t>with  </a:t>
            </a:r>
            <a:r>
              <a:rPr sz="1400" dirty="0">
                <a:solidFill>
                  <a:srgbClr val="3F3F3F"/>
                </a:solidFill>
                <a:latin typeface="Trebuchet MS"/>
                <a:cs typeface="Trebuchet MS"/>
              </a:rPr>
              <a:t>different functionalities and final cost, depending on the technical protective/ preventive or curative  purposes of cultural</a:t>
            </a:r>
            <a:r>
              <a:rPr sz="140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3F3F3F"/>
                </a:solidFill>
                <a:latin typeface="Trebuchet MS"/>
                <a:cs typeface="Trebuchet MS"/>
              </a:rPr>
              <a:t>objects.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71339" y="933450"/>
            <a:ext cx="1064312" cy="11894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80601" y="3240786"/>
            <a:ext cx="5039867" cy="314934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-10" dirty="0"/>
              <a:t>760801 </a:t>
            </a:r>
            <a:r>
              <a:rPr spc="-5" dirty="0"/>
              <a:t>-</a:t>
            </a:r>
            <a:r>
              <a:rPr spc="-55" dirty="0"/>
              <a:t> </a:t>
            </a:r>
            <a:r>
              <a:rPr spc="-10" dirty="0"/>
              <a:t>NEMOSINE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20" y="4291931"/>
            <a:ext cx="391055" cy="24944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24105" y="1117346"/>
            <a:ext cx="4301490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150" i="0" spc="-5" dirty="0">
                <a:solidFill>
                  <a:srgbClr val="585858"/>
                </a:solidFill>
                <a:latin typeface="Trebuchet MS"/>
                <a:cs typeface="Trebuchet MS"/>
              </a:rPr>
              <a:t>NEMOSINE</a:t>
            </a:r>
            <a:r>
              <a:rPr sz="3150" i="0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lang="it-IT" sz="3150" i="0" spc="-50" dirty="0">
                <a:solidFill>
                  <a:srgbClr val="585858"/>
                </a:solidFill>
                <a:latin typeface="Trebuchet MS"/>
                <a:cs typeface="Trebuchet MS"/>
              </a:rPr>
              <a:t>CONSORTIUM</a:t>
            </a:r>
            <a:endParaRPr sz="315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3835" y="2001266"/>
            <a:ext cx="441007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240" dirty="0">
                <a:solidFill>
                  <a:srgbClr val="D4D018"/>
                </a:solidFill>
                <a:latin typeface="Arial"/>
                <a:cs typeface="Arial"/>
              </a:rPr>
              <a:t> </a:t>
            </a:r>
            <a:r>
              <a:rPr lang="it-IT" sz="1750" spc="-10" dirty="0" err="1">
                <a:solidFill>
                  <a:srgbClr val="3F3F3F"/>
                </a:solidFill>
                <a:latin typeface="Trebuchet MS"/>
                <a:cs typeface="Arial"/>
              </a:rPr>
              <a:t>W</a:t>
            </a:r>
            <a:r>
              <a:rPr sz="1750" spc="-10" dirty="0" err="1">
                <a:solidFill>
                  <a:srgbClr val="3F3F3F"/>
                </a:solidFill>
                <a:latin typeface="Trebuchet MS"/>
                <a:cs typeface="Trebuchet MS"/>
              </a:rPr>
              <a:t>ork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flow</a:t>
            </a:r>
            <a:r>
              <a:rPr sz="1750" spc="22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relationships</a:t>
            </a:r>
            <a:r>
              <a:rPr sz="1550" spc="-5" dirty="0">
                <a:solidFill>
                  <a:srgbClr val="3F3F3F"/>
                </a:solidFill>
                <a:latin typeface="Trebuchet MS"/>
                <a:cs typeface="Trebuchet MS"/>
              </a:rPr>
              <a:t>:</a:t>
            </a:r>
            <a:endParaRPr sz="1550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33097" y="792480"/>
            <a:ext cx="1061421" cy="11932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5769" y="2667761"/>
            <a:ext cx="9367266" cy="31440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-10" dirty="0"/>
              <a:t>760801 </a:t>
            </a:r>
            <a:r>
              <a:rPr spc="-5" dirty="0"/>
              <a:t>-</a:t>
            </a:r>
            <a:r>
              <a:rPr spc="-55" dirty="0"/>
              <a:t> </a:t>
            </a:r>
            <a:r>
              <a:rPr spc="-10" dirty="0"/>
              <a:t>NEMOSINE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39" y="776059"/>
            <a:ext cx="736202" cy="4967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61581" y="2333625"/>
            <a:ext cx="3056255" cy="346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100" spc="-5" dirty="0">
                <a:solidFill>
                  <a:srgbClr val="3F3F3F"/>
                </a:solidFill>
                <a:latin typeface="Arial"/>
                <a:cs typeface="Arial"/>
              </a:rPr>
              <a:t>Thanks </a:t>
            </a:r>
            <a:r>
              <a:rPr sz="2100" dirty="0">
                <a:solidFill>
                  <a:srgbClr val="3F3F3F"/>
                </a:solidFill>
                <a:latin typeface="Arial"/>
                <a:cs typeface="Arial"/>
              </a:rPr>
              <a:t>for </a:t>
            </a:r>
            <a:r>
              <a:rPr sz="2100" spc="-5" dirty="0">
                <a:solidFill>
                  <a:srgbClr val="3F3F3F"/>
                </a:solidFill>
                <a:latin typeface="Arial"/>
                <a:cs typeface="Arial"/>
              </a:rPr>
              <a:t>your</a:t>
            </a:r>
            <a:r>
              <a:rPr sz="2100" spc="-45" dirty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sz="2100" spc="-5" dirty="0">
                <a:solidFill>
                  <a:srgbClr val="3F3F3F"/>
                </a:solidFill>
                <a:latin typeface="Arial"/>
                <a:cs typeface="Arial"/>
              </a:rPr>
              <a:t>attention!</a:t>
            </a:r>
            <a:endParaRPr sz="2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70145" y="2882508"/>
            <a:ext cx="6629400" cy="387869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indent="1270" algn="ctr">
              <a:lnSpc>
                <a:spcPct val="101099"/>
              </a:lnSpc>
              <a:spcBef>
                <a:spcPts val="75"/>
              </a:spcBef>
            </a:pPr>
            <a:r>
              <a:rPr lang="it-IT" sz="2100" b="1" dirty="0">
                <a:solidFill>
                  <a:srgbClr val="3F3F3F"/>
                </a:solidFill>
                <a:latin typeface="Arial"/>
                <a:cs typeface="Arial"/>
              </a:rPr>
              <a:t>ANDREA DE POLO SAIBANTI</a:t>
            </a:r>
          </a:p>
          <a:p>
            <a:pPr marL="12700" marR="5080" indent="1270" algn="ctr">
              <a:lnSpc>
                <a:spcPct val="101099"/>
              </a:lnSpc>
              <a:spcBef>
                <a:spcPts val="75"/>
              </a:spcBef>
            </a:pPr>
            <a:r>
              <a:rPr lang="it-IT" sz="2100" i="1" dirty="0">
                <a:solidFill>
                  <a:srgbClr val="3F3F3F"/>
                </a:solidFill>
                <a:latin typeface="Arial"/>
                <a:cs typeface="Arial"/>
              </a:rPr>
              <a:t>R&amp;D MANAGER @ FRATELLI ALINARI IDEA SPA</a:t>
            </a:r>
          </a:p>
          <a:p>
            <a:pPr marL="12700" marR="5080" indent="1270" algn="ctr">
              <a:lnSpc>
                <a:spcPct val="101099"/>
              </a:lnSpc>
              <a:spcBef>
                <a:spcPts val="75"/>
              </a:spcBef>
            </a:pPr>
            <a:r>
              <a:rPr lang="it-IT" sz="2100" i="1" dirty="0">
                <a:solidFill>
                  <a:srgbClr val="3F3F3F"/>
                </a:solidFill>
                <a:latin typeface="Arial"/>
                <a:cs typeface="Arial"/>
                <a:hlinkClick r:id="rId3"/>
              </a:rPr>
              <a:t>ANDREA@ALINARI.IT</a:t>
            </a:r>
            <a:endParaRPr lang="it-IT" sz="2100" i="1" dirty="0">
              <a:solidFill>
                <a:srgbClr val="3F3F3F"/>
              </a:solidFill>
              <a:latin typeface="Arial"/>
              <a:cs typeface="Arial"/>
            </a:endParaRPr>
          </a:p>
          <a:p>
            <a:pPr marL="12700" marR="5080" indent="1270" algn="ctr">
              <a:lnSpc>
                <a:spcPct val="101099"/>
              </a:lnSpc>
              <a:spcBef>
                <a:spcPts val="75"/>
              </a:spcBef>
            </a:pPr>
            <a:r>
              <a:rPr lang="it-IT" sz="2100" i="1" dirty="0">
                <a:solidFill>
                  <a:srgbClr val="3F3F3F"/>
                </a:solidFill>
                <a:latin typeface="Arial"/>
                <a:cs typeface="Arial"/>
                <a:hlinkClick r:id="rId4"/>
              </a:rPr>
              <a:t>WWW.ALINARI.COM</a:t>
            </a:r>
            <a:endParaRPr lang="it-IT" sz="2100" i="1" dirty="0">
              <a:solidFill>
                <a:srgbClr val="3F3F3F"/>
              </a:solidFill>
              <a:latin typeface="Arial"/>
              <a:cs typeface="Arial"/>
            </a:endParaRPr>
          </a:p>
          <a:p>
            <a:pPr marL="12700" marR="5080" indent="1270" algn="ctr">
              <a:lnSpc>
                <a:spcPct val="101099"/>
              </a:lnSpc>
              <a:spcBef>
                <a:spcPts val="75"/>
              </a:spcBef>
            </a:pPr>
            <a:endParaRPr lang="it-IT" sz="2100" i="1" dirty="0">
              <a:solidFill>
                <a:srgbClr val="3F3F3F"/>
              </a:solidFill>
              <a:latin typeface="Arial"/>
              <a:cs typeface="Arial"/>
            </a:endParaRPr>
          </a:p>
          <a:p>
            <a:pPr marL="12700" marR="5080" indent="1270" algn="ctr">
              <a:lnSpc>
                <a:spcPct val="101099"/>
              </a:lnSpc>
              <a:spcBef>
                <a:spcPts val="75"/>
              </a:spcBef>
            </a:pPr>
            <a:endParaRPr lang="it-IT" sz="2100" i="1" dirty="0">
              <a:solidFill>
                <a:srgbClr val="3F3F3F"/>
              </a:solidFill>
              <a:latin typeface="Arial"/>
              <a:cs typeface="Arial"/>
            </a:endParaRPr>
          </a:p>
          <a:p>
            <a:pPr marL="12700" marR="5080" indent="1270" algn="ctr">
              <a:lnSpc>
                <a:spcPct val="101099"/>
              </a:lnSpc>
              <a:spcBef>
                <a:spcPts val="75"/>
              </a:spcBef>
            </a:pPr>
            <a:endParaRPr lang="it-IT" sz="2100" i="1" dirty="0">
              <a:solidFill>
                <a:srgbClr val="3F3F3F"/>
              </a:solidFill>
              <a:latin typeface="Arial"/>
              <a:cs typeface="Arial"/>
            </a:endParaRPr>
          </a:p>
          <a:p>
            <a:pPr marL="12700" marR="5080" indent="1270" algn="ctr">
              <a:lnSpc>
                <a:spcPct val="101099"/>
              </a:lnSpc>
              <a:spcBef>
                <a:spcPts val="75"/>
              </a:spcBef>
            </a:pPr>
            <a:endParaRPr lang="it-IT" sz="2100" i="1" dirty="0">
              <a:solidFill>
                <a:srgbClr val="3F3F3F"/>
              </a:solidFill>
              <a:latin typeface="Arial"/>
              <a:cs typeface="Arial"/>
            </a:endParaRPr>
          </a:p>
          <a:p>
            <a:pPr marL="12700" marR="5080" indent="1270" algn="ctr">
              <a:lnSpc>
                <a:spcPct val="101099"/>
              </a:lnSpc>
              <a:spcBef>
                <a:spcPts val="75"/>
              </a:spcBef>
            </a:pPr>
            <a:endParaRPr lang="it-IT" sz="2100" i="1" dirty="0">
              <a:solidFill>
                <a:srgbClr val="3F3F3F"/>
              </a:solidFill>
              <a:latin typeface="Arial"/>
              <a:cs typeface="Arial"/>
            </a:endParaRPr>
          </a:p>
          <a:p>
            <a:pPr marL="12700" marR="5080" indent="1270" algn="ctr">
              <a:lnSpc>
                <a:spcPct val="101099"/>
              </a:lnSpc>
              <a:spcBef>
                <a:spcPts val="75"/>
              </a:spcBef>
            </a:pPr>
            <a:r>
              <a:rPr lang="it-IT" sz="3200" b="1" dirty="0">
                <a:solidFill>
                  <a:schemeClr val="accent1"/>
                </a:solidFill>
                <a:latin typeface="Arial"/>
                <a:cs typeface="Arial"/>
              </a:rPr>
              <a:t>WWW.NEMOSINEPROJECT.EU</a:t>
            </a:r>
          </a:p>
          <a:p>
            <a:pPr marL="12700" marR="5080" indent="1270" algn="ctr">
              <a:lnSpc>
                <a:spcPct val="101099"/>
              </a:lnSpc>
              <a:spcBef>
                <a:spcPts val="75"/>
              </a:spcBef>
            </a:pPr>
            <a:endParaRPr lang="it-IT" sz="2100" i="1" dirty="0">
              <a:solidFill>
                <a:srgbClr val="3F3F3F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18862" y="6624176"/>
            <a:ext cx="17087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i="1" spc="-5" dirty="0">
                <a:solidFill>
                  <a:srgbClr val="6D6440"/>
                </a:solidFill>
                <a:latin typeface="Arial"/>
                <a:cs typeface="Arial"/>
              </a:rPr>
              <a:t>GA760801 funded</a:t>
            </a:r>
            <a:r>
              <a:rPr sz="1400" i="1" spc="-55" dirty="0">
                <a:solidFill>
                  <a:srgbClr val="6D6440"/>
                </a:solidFill>
                <a:latin typeface="Arial"/>
                <a:cs typeface="Arial"/>
              </a:rPr>
              <a:t> </a:t>
            </a:r>
            <a:r>
              <a:rPr sz="1400" i="1" spc="-5" dirty="0">
                <a:solidFill>
                  <a:srgbClr val="6D6440"/>
                </a:solidFill>
                <a:latin typeface="Arial"/>
                <a:cs typeface="Arial"/>
              </a:rPr>
              <a:t>by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186682" y="185627"/>
            <a:ext cx="1796327" cy="199559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55749" y="6167248"/>
            <a:ext cx="1796351" cy="119557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8E0BD533-D6E4-994E-B1FA-1261A74147B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4916" y="4155209"/>
            <a:ext cx="2724784" cy="8922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456</Words>
  <Application>Microsoft Macintosh PowerPoint</Application>
  <PresentationFormat>Personalizzato</PresentationFormat>
  <Paragraphs>47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Trebuchet MS</vt:lpstr>
      <vt:lpstr>Office Theme</vt:lpstr>
      <vt:lpstr>Innovative packaging solutions for storage and  conservation of 20th century cultural heritage of artefacts  based on cellulose derivative</vt:lpstr>
      <vt:lpstr>NEMOSINE INTRODUCTION</vt:lpstr>
      <vt:lpstr>NEMOSINE OBJECTIVES</vt:lpstr>
      <vt:lpstr>NEMOSINE CONCEPT</vt:lpstr>
      <vt:lpstr>NEMOSINE SOLUTIONS</vt:lpstr>
      <vt:lpstr>NEMOSINE CONSORTIUM</vt:lpstr>
      <vt:lpstr>Thanks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Overview Presentation NEMOSINE - AIMPLAS.pptx</dc:title>
  <dc:creator>aestrada</dc:creator>
  <cp:lastModifiedBy>puffo puffo</cp:lastModifiedBy>
  <cp:revision>4</cp:revision>
  <dcterms:created xsi:type="dcterms:W3CDTF">2018-05-11T13:23:29Z</dcterms:created>
  <dcterms:modified xsi:type="dcterms:W3CDTF">2020-01-09T14:57:31Z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2018-03-05T00:00:00Z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2018-05-11T00:00:00Z</vt:filetime>
  </property>
</Properties>
</file>